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39"/>
  </p:notesMasterIdLst>
  <p:sldIdLst>
    <p:sldId id="257" r:id="rId3"/>
    <p:sldId id="409" r:id="rId4"/>
    <p:sldId id="411" r:id="rId5"/>
    <p:sldId id="410" r:id="rId6"/>
    <p:sldId id="349" r:id="rId7"/>
    <p:sldId id="375" r:id="rId8"/>
    <p:sldId id="376" r:id="rId9"/>
    <p:sldId id="377" r:id="rId10"/>
    <p:sldId id="378" r:id="rId11"/>
    <p:sldId id="379" r:id="rId12"/>
    <p:sldId id="381" r:id="rId13"/>
    <p:sldId id="382" r:id="rId14"/>
    <p:sldId id="383" r:id="rId15"/>
    <p:sldId id="385" r:id="rId16"/>
    <p:sldId id="386" r:id="rId17"/>
    <p:sldId id="412" r:id="rId18"/>
    <p:sldId id="387" r:id="rId19"/>
    <p:sldId id="388" r:id="rId20"/>
    <p:sldId id="389" r:id="rId21"/>
    <p:sldId id="390" r:id="rId22"/>
    <p:sldId id="391" r:id="rId23"/>
    <p:sldId id="392" r:id="rId24"/>
    <p:sldId id="393" r:id="rId25"/>
    <p:sldId id="401" r:id="rId26"/>
    <p:sldId id="395" r:id="rId27"/>
    <p:sldId id="408" r:id="rId28"/>
    <p:sldId id="397" r:id="rId29"/>
    <p:sldId id="403" r:id="rId30"/>
    <p:sldId id="398" r:id="rId31"/>
    <p:sldId id="399" r:id="rId32"/>
    <p:sldId id="400" r:id="rId33"/>
    <p:sldId id="413" r:id="rId34"/>
    <p:sldId id="404" r:id="rId35"/>
    <p:sldId id="414" r:id="rId36"/>
    <p:sldId id="415" r:id="rId37"/>
    <p:sldId id="272" r:id="rId38"/>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tes, Luis E" initials="CL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6" autoAdjust="0"/>
    <p:restoredTop sz="94660"/>
  </p:normalViewPr>
  <p:slideViewPr>
    <p:cSldViewPr snapToGrid="0" snapToObjects="1" showGuides="1">
      <p:cViewPr varScale="1">
        <p:scale>
          <a:sx n="59" d="100"/>
          <a:sy n="59" d="100"/>
        </p:scale>
        <p:origin x="534" y="6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12/14/2017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Make titles consistent – capital letters</a:t>
            </a: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38927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Global slide – indicate somehow</a:t>
            </a: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dirty="0">
                <a:solidFill>
                  <a:srgbClr val="FF0000"/>
                </a:solidFill>
              </a:rPr>
              <a:t>Important Note: Remittance Advices are not considered proof of timely filing. </a:t>
            </a:r>
          </a:p>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8737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59044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b="1" dirty="0" smtClean="0">
                <a:solidFill>
                  <a:schemeClr val="tx1"/>
                </a:solidFill>
              </a:rPr>
              <a:t>The fields with </a:t>
            </a:r>
            <a:r>
              <a:rPr lang="en-US" b="1" dirty="0" smtClean="0">
                <a:solidFill>
                  <a:srgbClr val="C00000"/>
                </a:solidFill>
              </a:rPr>
              <a:t>Red</a:t>
            </a:r>
            <a:r>
              <a:rPr lang="en-US" dirty="0" smtClean="0">
                <a:solidFill>
                  <a:schemeClr val="tx2"/>
                </a:solidFill>
              </a:rPr>
              <a:t> </a:t>
            </a:r>
            <a:r>
              <a:rPr lang="en-US" dirty="0" smtClean="0">
                <a:solidFill>
                  <a:schemeClr val="tx1"/>
                </a:solidFill>
              </a:rPr>
              <a:t>Asterisks (</a:t>
            </a:r>
            <a:r>
              <a:rPr lang="en-US" dirty="0" smtClean="0">
                <a:solidFill>
                  <a:srgbClr val="C00000"/>
                </a:solidFill>
              </a:rPr>
              <a:t>*</a:t>
            </a:r>
            <a:r>
              <a:rPr lang="en-US" dirty="0" smtClean="0">
                <a:solidFill>
                  <a:schemeClr val="tx1"/>
                </a:solidFill>
              </a:rPr>
              <a:t>) </a:t>
            </a:r>
            <a:r>
              <a:rPr lang="en-US" b="1" dirty="0" smtClean="0">
                <a:solidFill>
                  <a:schemeClr val="tx1"/>
                </a:solidFill>
              </a:rPr>
              <a:t>are REQIRED</a:t>
            </a:r>
            <a:endParaRPr lang="en-US" dirty="0" smtClean="0">
              <a:solidFill>
                <a:schemeClr val="tx1"/>
              </a:solidFill>
            </a:endParaRPr>
          </a:p>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61652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269654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smtClean="0"/>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smtClean="0"/>
              <a:t>11/10/2017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40210361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extLst>
      <p:ext uri="{BB962C8B-B14F-4D97-AF65-F5344CB8AC3E}">
        <p14:creationId xmlns:p14="http://schemas.microsoft.com/office/powerpoint/2010/main" val="18410633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3717142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26801546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5373864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smtClean="0"/>
              <a:t>11/10/2017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2337150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33410764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11/10/2017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348726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871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425385157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Tree>
    <p:extLst>
      <p:ext uri="{BB962C8B-B14F-4D97-AF65-F5344CB8AC3E}">
        <p14:creationId xmlns:p14="http://schemas.microsoft.com/office/powerpoint/2010/main" val="15765158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19529413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379697768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41017612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3446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2626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19357966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prstClr val="white"/>
              </a:solidFill>
            </a:endParaRPr>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2201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dirty="0" smtClean="0">
                <a:solidFill>
                  <a:srgbClr val="141313"/>
                </a:solidFill>
              </a:rPr>
              <a:t>© 2017 Conduent Business Services, LLC. All rights reserved. Conduent and Conduent Agile Star are trademarks of Conduent Business Services, LLC in the United States and/or other countries.</a:t>
            </a:r>
            <a:endParaRPr lang="en-US" sz="900" dirty="0">
              <a:solidFill>
                <a:srgbClr val="141313"/>
              </a:solidFil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Tree>
    <p:extLst>
      <p:ext uri="{BB962C8B-B14F-4D97-AF65-F5344CB8AC3E}">
        <p14:creationId xmlns:p14="http://schemas.microsoft.com/office/powerpoint/2010/main" val="557533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smtClean="0"/>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smtClean="0"/>
              <a:t>11/10/2017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6631231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11/10/2017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05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smtClean="0"/>
              <a:t>11/10/2017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11/10/2017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e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smtClean="0"/>
              <a:t>11/10/2017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smtClean="0"/>
              <a:t>11/10/2017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6" y="464601"/>
            <a:ext cx="1529109" cy="394402"/>
          </a:xfrm>
          <a:prstGeom prst="rect">
            <a:avLst/>
          </a:prstGeom>
        </p:spPr>
      </p:pic>
    </p:spTree>
    <p:extLst>
      <p:ext uri="{BB962C8B-B14F-4D97-AF65-F5344CB8AC3E}">
        <p14:creationId xmlns:p14="http://schemas.microsoft.com/office/powerpoint/2010/main" val="7639013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medicaid.gov/Medicaid-CHIP-Program-Information/By-Topics/Data-and-Systems/National-Correct-Coding-Initiative.htm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NMPRSupport@xerox.com" TargetMode="External"/><Relationship Id="rId2" Type="http://schemas.openxmlformats.org/officeDocument/2006/relationships/hyperlink" Target="mailto:HIPAA.Desk.NM@Conduent.com"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mailto:NMPRSupport@xerox.com" TargetMode="External"/><Relationship Id="rId2" Type="http://schemas.openxmlformats.org/officeDocument/2006/relationships/hyperlink" Target="mailto:HIPAA.Desk.NM@Conduent.com"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hyperlink" Target="mailto:NMPoviderSupport@Conduent.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mailto:HIPAA.Desk.NM@Conduent.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NMPoviderSupport@Conduent.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NMPRSupport@xerox.com" TargetMode="External"/><Relationship Id="rId2" Type="http://schemas.openxmlformats.org/officeDocument/2006/relationships/hyperlink" Target="mailto:HIPAA.Desk.NM@Conduent.com"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hsd.state.nm.us/mad/billinginstructions.html" TargetMode="External"/><Relationship Id="rId2" Type="http://schemas.openxmlformats.org/officeDocument/2006/relationships/hyperlink" Target="http://www.hsd.state.nm.us/mad/policymanual.html" TargetMode="External"/><Relationship Id="rId1" Type="http://schemas.openxmlformats.org/officeDocument/2006/relationships/slideLayout" Target="../slideLayouts/slideLayout8.xml"/><Relationship Id="rId4" Type="http://schemas.openxmlformats.org/officeDocument/2006/relationships/hyperlink" Target="http://www.hsd.state.nm.us/mad/registers/201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smtClean="0"/>
              <a:t>DD Waiver Online Claim Entry </a:t>
            </a:r>
            <a:br>
              <a:rPr lang="en-US" dirty="0" smtClean="0"/>
            </a:br>
            <a:r>
              <a:rPr lang="en-US" dirty="0" smtClean="0"/>
              <a:t>CMS-1500</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smtClean="0"/>
              <a:t>Timely Filing Denials</a:t>
            </a:r>
          </a:p>
        </p:txBody>
      </p:sp>
      <p:sp>
        <p:nvSpPr>
          <p:cNvPr id="38915" name="Rectangle 3"/>
          <p:cNvSpPr>
            <a:spLocks noGrp="1" noChangeArrowheads="1"/>
          </p:cNvSpPr>
          <p:nvPr>
            <p:ph idx="1"/>
          </p:nvPr>
        </p:nvSpPr>
        <p:spPr>
          <a:xfrm>
            <a:off x="467360" y="1371601"/>
            <a:ext cx="13665200" cy="6126480"/>
          </a:xfrm>
        </p:spPr>
        <p:txBody>
          <a:bodyPr/>
          <a:lstStyle/>
          <a:p>
            <a:r>
              <a:rPr lang="en-US" sz="2600" dirty="0"/>
              <a:t>Re-filing Claims and Submitting Adjustments</a:t>
            </a:r>
          </a:p>
          <a:p>
            <a:r>
              <a:rPr lang="en-US" sz="2300" dirty="0">
                <a:solidFill>
                  <a:srgbClr val="FF0000"/>
                </a:solidFill>
              </a:rPr>
              <a:t>Important Note: Remittance Advices are not considered proof of timely filing. </a:t>
            </a:r>
            <a:endParaRPr lang="en-US" dirty="0" smtClean="0"/>
          </a:p>
          <a:p>
            <a:pPr marL="0" indent="0">
              <a:buNone/>
            </a:pPr>
            <a:endParaRPr lang="en-US" dirty="0"/>
          </a:p>
          <a:p>
            <a:endParaRPr lang="en-US" dirty="0" smtClean="0"/>
          </a:p>
          <a:p>
            <a:endParaRPr lang="en-US" u="sng" dirty="0" smtClean="0">
              <a:hlinkClick r:id="rId3" action="ppaction://hlinkpres?slideindex=1&amp;slidetitle="/>
            </a:endParaRPr>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108960"/>
            <a:ext cx="13167360" cy="3017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487680" y="4476342"/>
            <a:ext cx="11826240" cy="91861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2" tIns="130602" rIns="130602" bIns="130602" numCol="1" rtlCol="0" anchor="t" anchorCtr="0" compatLnSpc="1">
            <a:prstTxWarp prst="textNoShape">
              <a:avLst/>
            </a:prstTxWarp>
          </a:bodyPr>
          <a:lstStyle/>
          <a:p>
            <a:pPr defTabSz="1306025"/>
            <a:endParaRPr lang="en-US" sz="2900" dirty="0">
              <a:solidFill>
                <a:prstClr val="black"/>
              </a:solidFill>
            </a:endParaRPr>
          </a:p>
        </p:txBody>
      </p:sp>
      <p:sp>
        <p:nvSpPr>
          <p:cNvPr id="3" name="TextBox 2"/>
          <p:cNvSpPr txBox="1"/>
          <p:nvPr/>
        </p:nvSpPr>
        <p:spPr>
          <a:xfrm>
            <a:off x="487680" y="6978591"/>
            <a:ext cx="13045440" cy="663864"/>
          </a:xfrm>
          <a:prstGeom prst="rect">
            <a:avLst/>
          </a:prstGeom>
          <a:noFill/>
        </p:spPr>
        <p:txBody>
          <a:bodyPr wrap="square" lIns="130602" tIns="130602" rIns="130602" bIns="130602" rtlCol="0">
            <a:spAutoFit/>
          </a:bodyPr>
          <a:lstStyle/>
          <a:p>
            <a:r>
              <a:rPr lang="en-US" dirty="0">
                <a:solidFill>
                  <a:prstClr val="black"/>
                </a:solidFill>
              </a:rPr>
              <a:t> </a:t>
            </a:r>
          </a:p>
        </p:txBody>
      </p:sp>
      <p:sp>
        <p:nvSpPr>
          <p:cNvPr id="2" name="Date Placeholder 1"/>
          <p:cNvSpPr>
            <a:spLocks noGrp="1"/>
          </p:cNvSpPr>
          <p:nvPr>
            <p:ph type="dt" sz="half" idx="2"/>
          </p:nvPr>
        </p:nvSpPr>
        <p:spPr/>
        <p:txBody>
          <a:bodyPr/>
          <a:lstStyle/>
          <a:p>
            <a:pPr>
              <a:defRPr/>
            </a:pPr>
            <a:r>
              <a:rPr lang="en-US" smtClean="0"/>
              <a:t>11/10/2017</a:t>
            </a:r>
            <a:endParaRPr dirty="0"/>
          </a:p>
        </p:txBody>
      </p:sp>
    </p:spTree>
    <p:extLst>
      <p:ext uri="{BB962C8B-B14F-4D97-AF65-F5344CB8AC3E}">
        <p14:creationId xmlns:p14="http://schemas.microsoft.com/office/powerpoint/2010/main" val="261820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National Corrective Coding Initiative (NCCI)</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80321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11/10/2017</a:t>
            </a:r>
            <a:endParaRPr lang="en-US" dirty="0"/>
          </a:p>
        </p:txBody>
      </p:sp>
      <p:sp>
        <p:nvSpPr>
          <p:cNvPr id="9" name="Rectangle 2"/>
          <p:cNvSpPr>
            <a:spLocks noGrp="1" noChangeArrowheads="1"/>
          </p:cNvSpPr>
          <p:nvPr>
            <p:ph type="title"/>
          </p:nvPr>
        </p:nvSpPr>
        <p:spPr>
          <a:xfrm>
            <a:off x="625478" y="1501776"/>
            <a:ext cx="12014200" cy="725488"/>
          </a:xfrm>
          <a:noFill/>
        </p:spPr>
        <p:txBody>
          <a:bodyPr/>
          <a:lstStyle/>
          <a:p>
            <a:r>
              <a:rPr lang="en-US" sz="4400" dirty="0"/>
              <a:t>NCCI</a:t>
            </a:r>
            <a:endParaRPr lang="en-US" sz="8000" dirty="0" smtClean="0"/>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54">
              <a:lnSpc>
                <a:spcPct val="160000"/>
              </a:lnSpc>
              <a:spcBef>
                <a:spcPts val="600"/>
              </a:spcBef>
              <a:spcAft>
                <a:spcPts val="600"/>
              </a:spcAft>
            </a:pPr>
            <a:r>
              <a:rPr lang="en-US" dirty="0">
                <a:solidFill>
                  <a:schemeClr val="tx1"/>
                </a:solidFill>
              </a:rPr>
              <a:t>A CMS program that consists of coding policies and edits.  Medicaid NCCI Edits consist of two types: </a:t>
            </a:r>
          </a:p>
          <a:p>
            <a:pPr marL="801608" lvl="2" indent="-457154" defTabSz="457154">
              <a:lnSpc>
                <a:spcPct val="160000"/>
              </a:lnSpc>
              <a:spcBef>
                <a:spcPts val="600"/>
              </a:spcBef>
              <a:buFont typeface="Museo Sans For Dell" pitchFamily="2" charset="0"/>
              <a:buAutoNum type="arabicParenBoth"/>
            </a:pPr>
            <a:r>
              <a:rPr lang="en-US" sz="1800" dirty="0"/>
              <a:t>NCCI procedure-to-procedure edits that define pairs of Healthcare Common Procedure Coding System (HCPCS)/Current Procedural Terminology (CPT) codes that should not be reported together for a variety of reasons</a:t>
            </a:r>
          </a:p>
          <a:p>
            <a:pPr marL="801608" lvl="2" indent="-457154" defTabSz="457154">
              <a:lnSpc>
                <a:spcPct val="160000"/>
              </a:lnSpc>
              <a:spcBef>
                <a:spcPts val="600"/>
              </a:spcBef>
              <a:buFont typeface="Museo Sans For Dell" pitchFamily="2" charset="0"/>
              <a:buAutoNum type="arabicParenBoth" startAt="2"/>
            </a:pPr>
            <a:r>
              <a:rPr lang="en-US" sz="1800" dirty="0"/>
              <a:t>Medically Unlikely Edits (MUE), units-of-service edits, that define for each HCPCS/CPT code the number of units of service beyond which the reported number of units of service is unlikely to be correct (e.g., claims for excision of more than one gallbladder or more than one pancreas).</a:t>
            </a:r>
          </a:p>
        </p:txBody>
      </p:sp>
    </p:spTree>
    <p:extLst>
      <p:ext uri="{BB962C8B-B14F-4D97-AF65-F5344CB8AC3E}">
        <p14:creationId xmlns:p14="http://schemas.microsoft.com/office/powerpoint/2010/main" val="35703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11/10/2017</a:t>
            </a:r>
            <a:endParaRPr lang="en-US" dirty="0"/>
          </a:p>
        </p:txBody>
      </p:sp>
      <p:sp>
        <p:nvSpPr>
          <p:cNvPr id="9" name="Rectangle 2"/>
          <p:cNvSpPr>
            <a:spLocks noGrp="1" noChangeArrowheads="1"/>
          </p:cNvSpPr>
          <p:nvPr>
            <p:ph type="title"/>
          </p:nvPr>
        </p:nvSpPr>
        <p:spPr>
          <a:xfrm>
            <a:off x="625478" y="1519238"/>
            <a:ext cx="12014200" cy="725488"/>
          </a:xfrm>
          <a:noFill/>
        </p:spPr>
        <p:txBody>
          <a:bodyPr/>
          <a:lstStyle/>
          <a:p>
            <a:r>
              <a:rPr lang="en-US" sz="4400" dirty="0"/>
              <a:t>NCCI</a:t>
            </a:r>
            <a:endParaRPr lang="en-US" sz="8000" dirty="0" smtClean="0"/>
          </a:p>
        </p:txBody>
      </p:sp>
      <p:sp>
        <p:nvSpPr>
          <p:cNvPr id="8" name="Content Placeholder 2"/>
          <p:cNvSpPr txBox="1">
            <a:spLocks/>
          </p:cNvSpPr>
          <p:nvPr/>
        </p:nvSpPr>
        <p:spPr>
          <a:xfrm>
            <a:off x="704852" y="2228850"/>
            <a:ext cx="9353550" cy="4648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54">
              <a:lnSpc>
                <a:spcPct val="160000"/>
              </a:lnSpc>
              <a:spcBef>
                <a:spcPts val="600"/>
              </a:spcBef>
              <a:spcAft>
                <a:spcPts val="600"/>
              </a:spcAft>
            </a:pPr>
            <a:r>
              <a:rPr lang="en-US" b="1" dirty="0">
                <a:solidFill>
                  <a:prstClr val="black"/>
                </a:solidFill>
              </a:rPr>
              <a:t>Remittance Advice (RA)/Explanation of Benefits (EOB) Codes:</a:t>
            </a:r>
            <a:endParaRPr lang="en-US" dirty="0">
              <a:solidFill>
                <a:prstClr val="black"/>
              </a:solidFill>
            </a:endParaRPr>
          </a:p>
          <a:p>
            <a:pPr marL="508330" lvl="4" indent="0" defTabSz="457154">
              <a:lnSpc>
                <a:spcPct val="160000"/>
              </a:lnSpc>
              <a:spcBef>
                <a:spcPts val="600"/>
              </a:spcBef>
              <a:buFont typeface="Museo Sans For Dell" pitchFamily="2" charset="0"/>
              <a:buNone/>
            </a:pPr>
            <a:r>
              <a:rPr lang="en-US" sz="1800" b="1" dirty="0">
                <a:solidFill>
                  <a:prstClr val="black"/>
                </a:solidFill>
              </a:rPr>
              <a:t>6501 or 6502</a:t>
            </a:r>
            <a:r>
              <a:rPr lang="en-US" sz="1800" dirty="0">
                <a:solidFill>
                  <a:prstClr val="black"/>
                </a:solidFill>
              </a:rPr>
              <a:t> - Per the National Correct Coding Initiative, payment is denied because the service is not payable with another service on the same date of service.</a:t>
            </a:r>
          </a:p>
          <a:p>
            <a:pPr marL="508330" lvl="4" indent="0" defTabSz="457154">
              <a:lnSpc>
                <a:spcPct val="160000"/>
              </a:lnSpc>
              <a:spcBef>
                <a:spcPts val="600"/>
              </a:spcBef>
              <a:buFont typeface="Museo Sans For Dell" pitchFamily="2" charset="0"/>
              <a:buNone/>
            </a:pPr>
            <a:r>
              <a:rPr lang="en-US" sz="1800" b="1" dirty="0">
                <a:solidFill>
                  <a:prstClr val="black"/>
                </a:solidFill>
              </a:rPr>
              <a:t>6503 through 6505</a:t>
            </a:r>
            <a:r>
              <a:rPr lang="en-US" sz="1800" dirty="0">
                <a:solidFill>
                  <a:prstClr val="black"/>
                </a:solidFill>
              </a:rPr>
              <a:t> - Per the National Correct Coding Initiative, payment is denied because provider billed units of service exceeding limit</a:t>
            </a:r>
            <a:r>
              <a:rPr lang="en-US" dirty="0">
                <a:solidFill>
                  <a:prstClr val="black"/>
                </a:solidFill>
              </a:rPr>
              <a:t>.</a:t>
            </a:r>
          </a:p>
          <a:p>
            <a:pPr marL="0" lvl="1" indent="0" defTabSz="457154">
              <a:lnSpc>
                <a:spcPct val="160000"/>
              </a:lnSpc>
              <a:buFont typeface="Arial" pitchFamily="34" charset="0"/>
              <a:buNone/>
            </a:pPr>
            <a:r>
              <a:rPr lang="en-US" sz="2000" dirty="0">
                <a:solidFill>
                  <a:prstClr val="black"/>
                </a:solidFill>
              </a:rPr>
              <a:t>Please visit the Medicaid.gov webpage for the NCCI in Medicaid:</a:t>
            </a:r>
          </a:p>
          <a:p>
            <a:pPr marL="0" lvl="1" indent="0" defTabSz="457154">
              <a:lnSpc>
                <a:spcPct val="160000"/>
              </a:lnSpc>
              <a:buFont typeface="Arial" pitchFamily="34" charset="0"/>
              <a:buNone/>
            </a:pPr>
            <a:r>
              <a:rPr lang="en-US" sz="2100" u="sng" dirty="0">
                <a:solidFill>
                  <a:srgbClr val="000000"/>
                </a:solidFill>
                <a:hlinkClick r:id="rId2"/>
              </a:rPr>
              <a:t>The National Correct Coding Initiative in Medicaid</a:t>
            </a:r>
            <a:endParaRPr lang="en-US" sz="2100" dirty="0">
              <a:solidFill>
                <a:srgbClr val="000000"/>
              </a:solidFill>
            </a:endParaRPr>
          </a:p>
          <a:p>
            <a:pPr defTabSz="457154"/>
            <a:endParaRPr lang="en-US" sz="1900" dirty="0">
              <a:solidFill>
                <a:srgbClr val="34BCBA"/>
              </a:solidFill>
            </a:endParaRPr>
          </a:p>
        </p:txBody>
      </p:sp>
    </p:spTree>
    <p:extLst>
      <p:ext uri="{BB962C8B-B14F-4D97-AF65-F5344CB8AC3E}">
        <p14:creationId xmlns:p14="http://schemas.microsoft.com/office/powerpoint/2010/main" val="9953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smtClean="0"/>
              <a:t>Add/Manage </a:t>
            </a:r>
            <a:r>
              <a:rPr lang="en-US" dirty="0"/>
              <a:t>Templates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78467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Online Claims Entry</a:t>
            </a:r>
            <a:endParaRPr lang="en-US" sz="4400" dirty="0"/>
          </a:p>
        </p:txBody>
      </p:sp>
      <p:sp>
        <p:nvSpPr>
          <p:cNvPr id="5" name="Date Placeholder 4"/>
          <p:cNvSpPr>
            <a:spLocks noGrp="1"/>
          </p:cNvSpPr>
          <p:nvPr>
            <p:ph type="dt" sz="half" idx="2"/>
          </p:nvPr>
        </p:nvSpPr>
        <p:spPr/>
        <p:txBody>
          <a:bodyPr/>
          <a:lstStyle/>
          <a:p>
            <a:pPr>
              <a:defRPr/>
            </a:pPr>
            <a:r>
              <a:rPr lang="en-US" smtClean="0"/>
              <a:t>11/10/2017</a:t>
            </a:r>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478865"/>
            <a:ext cx="10037762" cy="5947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4066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Create a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89" y="1375559"/>
            <a:ext cx="13167360" cy="584424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6217920" y="2743200"/>
            <a:ext cx="1463040" cy="27432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cxnSp>
        <p:nvCxnSpPr>
          <p:cNvPr id="8" name="Straight Arrow Connector 7"/>
          <p:cNvCxnSpPr>
            <a:stCxn id="11" idx="1"/>
          </p:cNvCxnSpPr>
          <p:nvPr/>
        </p:nvCxnSpPr>
        <p:spPr bwMode="auto">
          <a:xfrm flipH="1" flipV="1">
            <a:off x="8900160" y="3017520"/>
            <a:ext cx="2072639" cy="112591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0" name="Rectangle 9"/>
          <p:cNvSpPr/>
          <p:nvPr/>
        </p:nvSpPr>
        <p:spPr bwMode="auto">
          <a:xfrm>
            <a:off x="12192000" y="3200400"/>
            <a:ext cx="1463040" cy="1097280"/>
          </a:xfrm>
          <a:prstGeom prst="rect">
            <a:avLst/>
          </a:prstGeom>
          <a:no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1" name="TextBox 10"/>
          <p:cNvSpPr txBox="1"/>
          <p:nvPr/>
        </p:nvSpPr>
        <p:spPr>
          <a:xfrm>
            <a:off x="10972799" y="3657602"/>
            <a:ext cx="2317224" cy="971655"/>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smtClean="0">
                <a:solidFill>
                  <a:srgbClr val="FF0000"/>
                </a:solidFill>
              </a:rPr>
              <a:t> </a:t>
            </a:r>
            <a:r>
              <a:rPr lang="en-US" sz="2000" dirty="0" smtClean="0">
                <a:solidFill>
                  <a:srgbClr val="C00000"/>
                </a:solidFill>
              </a:rPr>
              <a:t>Create Name     </a:t>
            </a:r>
          </a:p>
          <a:p>
            <a:r>
              <a:rPr lang="en-US" sz="2000" dirty="0">
                <a:solidFill>
                  <a:srgbClr val="C00000"/>
                </a:solidFill>
              </a:rPr>
              <a:t> </a:t>
            </a:r>
            <a:r>
              <a:rPr lang="en-US" sz="2000" dirty="0" smtClean="0">
                <a:solidFill>
                  <a:srgbClr val="C00000"/>
                </a:solidFill>
              </a:rPr>
              <a:t> for template</a:t>
            </a:r>
          </a:p>
        </p:txBody>
      </p:sp>
      <p:sp>
        <p:nvSpPr>
          <p:cNvPr id="3" name="Oval 2"/>
          <p:cNvSpPr/>
          <p:nvPr/>
        </p:nvSpPr>
        <p:spPr bwMode="auto">
          <a:xfrm>
            <a:off x="790189" y="3681597"/>
            <a:ext cx="2560320" cy="214127"/>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5" name="Date Placeholder 4"/>
          <p:cNvSpPr>
            <a:spLocks noGrp="1"/>
          </p:cNvSpPr>
          <p:nvPr>
            <p:ph type="dt" sz="half" idx="2"/>
          </p:nvPr>
        </p:nvSpPr>
        <p:spPr/>
        <p:txBody>
          <a:bodyPr/>
          <a:lstStyle/>
          <a:p>
            <a:pPr>
              <a:defRPr/>
            </a:pPr>
            <a:r>
              <a:rPr lang="en-US" smtClean="0"/>
              <a:t>11/10/2017</a:t>
            </a:r>
            <a:endParaRPr dirty="0"/>
          </a:p>
        </p:txBody>
      </p:sp>
    </p:spTree>
    <p:extLst>
      <p:ext uri="{BB962C8B-B14F-4D97-AF65-F5344CB8AC3E}">
        <p14:creationId xmlns:p14="http://schemas.microsoft.com/office/powerpoint/2010/main" val="34324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1027" name="Picture 3" descr="\\abq01\Users\40824048\Desktop\Screen Shots\CMS-1500 Template3 dec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224" y="1209040"/>
            <a:ext cx="11162454" cy="62280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9040" y="2540392"/>
            <a:ext cx="3657600" cy="1187099"/>
          </a:xfrm>
          <a:prstGeom prst="rect">
            <a:avLst/>
          </a:prstGeom>
          <a:noFill/>
          <a:ln w="19050">
            <a:solidFill>
              <a:srgbClr val="C00000"/>
            </a:solidFill>
          </a:ln>
        </p:spPr>
        <p:txBody>
          <a:bodyPr wrap="square" lIns="130609" tIns="130609" rIns="130609" bIns="130609" rtlCol="0">
            <a:spAutoFit/>
          </a:bodyPr>
          <a:lstStyle/>
          <a:p>
            <a:r>
              <a:rPr lang="en-US" sz="2000" dirty="0" smtClean="0">
                <a:solidFill>
                  <a:srgbClr val="C00000"/>
                </a:solidFill>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11/10/2017</a:t>
            </a:r>
            <a:endParaRPr dirty="0"/>
          </a:p>
        </p:txBody>
      </p:sp>
    </p:spTree>
    <p:extLst>
      <p:ext uri="{BB962C8B-B14F-4D97-AF65-F5344CB8AC3E}">
        <p14:creationId xmlns:p14="http://schemas.microsoft.com/office/powerpoint/2010/main" val="1915245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1417320"/>
            <a:ext cx="12801600" cy="5806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24800" y="6169730"/>
            <a:ext cx="3657600"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smtClean="0">
                <a:solidFill>
                  <a:srgbClr val="C00000"/>
                </a:solidFill>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11/10/2017</a:t>
            </a:r>
            <a:endParaRPr dirty="0"/>
          </a:p>
        </p:txBody>
      </p:sp>
    </p:spTree>
    <p:extLst>
      <p:ext uri="{BB962C8B-B14F-4D97-AF65-F5344CB8AC3E}">
        <p14:creationId xmlns:p14="http://schemas.microsoft.com/office/powerpoint/2010/main" val="88537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138235"/>
            <a:ext cx="13430250" cy="623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CMS 1500 Manage Templates</a:t>
            </a:r>
          </a:p>
        </p:txBody>
      </p:sp>
      <p:sp>
        <p:nvSpPr>
          <p:cNvPr id="3" name="Date Placeholder 2"/>
          <p:cNvSpPr>
            <a:spLocks noGrp="1"/>
          </p:cNvSpPr>
          <p:nvPr>
            <p:ph type="dt" sz="half" idx="2"/>
          </p:nvPr>
        </p:nvSpPr>
        <p:spPr/>
        <p:txBody>
          <a:bodyPr/>
          <a:lstStyle/>
          <a:p>
            <a:pPr>
              <a:defRPr/>
            </a:pPr>
            <a:r>
              <a:rPr lang="en-US" smtClean="0"/>
              <a:t>11/10/2017</a:t>
            </a:r>
            <a:endParaRPr dirty="0"/>
          </a:p>
        </p:txBody>
      </p:sp>
      <p:sp>
        <p:nvSpPr>
          <p:cNvPr id="12" name="Rectangle 11"/>
          <p:cNvSpPr/>
          <p:nvPr/>
        </p:nvSpPr>
        <p:spPr>
          <a:xfrm>
            <a:off x="7030186" y="5212080"/>
            <a:ext cx="5283734" cy="118872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smtClean="0">
                <a:solidFill>
                  <a:srgbClr val="C00000"/>
                </a:solidFill>
              </a:rPr>
              <a:t>Here is where you Edit and/or Delete any information on your claim template</a:t>
            </a:r>
            <a:endParaRPr lang="en-US" sz="2000" dirty="0">
              <a:solidFill>
                <a:srgbClr val="C00000"/>
              </a:solidFill>
            </a:endParaRPr>
          </a:p>
        </p:txBody>
      </p:sp>
      <p:cxnSp>
        <p:nvCxnSpPr>
          <p:cNvPr id="14" name="Straight Arrow Connector 13"/>
          <p:cNvCxnSpPr/>
          <p:nvPr/>
        </p:nvCxnSpPr>
        <p:spPr>
          <a:xfrm flipV="1">
            <a:off x="9672057" y="4074796"/>
            <a:ext cx="813067" cy="1137287"/>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630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24000"/>
            <a:ext cx="13581063" cy="812800"/>
          </a:xfrm>
        </p:spPr>
        <p:txBody>
          <a:bodyPr/>
          <a:lstStyle/>
          <a:p>
            <a:r>
              <a:rPr lang="en-US" altLang="en-US" sz="4400" dirty="0">
                <a:cs typeface="Arial" pitchFamily="34" charset="0"/>
              </a:rPr>
              <a:t>Resources</a:t>
            </a:r>
            <a:endParaRPr lang="en-US" sz="4400" dirty="0"/>
          </a:p>
        </p:txBody>
      </p:sp>
      <p:sp>
        <p:nvSpPr>
          <p:cNvPr id="7" name="Text Placeholder 6"/>
          <p:cNvSpPr>
            <a:spLocks noGrp="1"/>
          </p:cNvSpPr>
          <p:nvPr>
            <p:ph type="body" sz="quarter" idx="13"/>
          </p:nvPr>
        </p:nvSpPr>
        <p:spPr>
          <a:xfrm>
            <a:off x="533970" y="2442029"/>
            <a:ext cx="13542393" cy="4229100"/>
          </a:xfrm>
        </p:spPr>
        <p:txBody>
          <a:bodyPr/>
          <a:lstStyle/>
          <a:p>
            <a:pPr>
              <a:lnSpc>
                <a:spcPct val="100000"/>
              </a:lnSpc>
              <a:defRPr/>
            </a:pPr>
            <a:r>
              <a:rPr lang="en-US" kern="0" dirty="0">
                <a:solidFill>
                  <a:schemeClr val="tx1"/>
                </a:solidFill>
                <a:latin typeface="Arial" pitchFamily="34" charset="0"/>
              </a:rPr>
              <a:t>When online use: </a:t>
            </a:r>
            <a:r>
              <a:rPr lang="en-US" kern="0" dirty="0">
                <a:solidFill>
                  <a:srgbClr val="C00000"/>
                </a:solidFill>
                <a:latin typeface="Arial" pitchFamily="34" charset="0"/>
              </a:rPr>
              <a:t>Ask Service </a:t>
            </a:r>
            <a:r>
              <a:rPr lang="en-US" kern="0" dirty="0" smtClean="0">
                <a:solidFill>
                  <a:srgbClr val="C00000"/>
                </a:solidFill>
                <a:latin typeface="Arial" pitchFamily="34" charset="0"/>
              </a:rPr>
              <a:t>Representative</a:t>
            </a:r>
          </a:p>
          <a:p>
            <a:pPr>
              <a:lnSpc>
                <a:spcPct val="100000"/>
              </a:lnSpc>
              <a:defRPr/>
            </a:pPr>
            <a:r>
              <a:rPr lang="en-US" kern="0" dirty="0" smtClean="0">
                <a:solidFill>
                  <a:schemeClr val="tx1"/>
                </a:solidFill>
                <a:latin typeface="Arial" pitchFamily="34" charset="0"/>
                <a:hlinkClick r:id="rId2"/>
              </a:rPr>
              <a:t>HIPAA.Desk.NM@Conduent.com</a:t>
            </a:r>
            <a:endParaRPr lang="en-US" kern="0" dirty="0" smtClean="0">
              <a:solidFill>
                <a:schemeClr val="tx1"/>
              </a:solidFill>
              <a:latin typeface="Arial" pitchFamily="34" charset="0"/>
            </a:endParaRPr>
          </a:p>
          <a:p>
            <a:pPr>
              <a:lnSpc>
                <a:spcPct val="100000"/>
              </a:lnSpc>
              <a:defRPr/>
            </a:pPr>
            <a:r>
              <a:rPr lang="en-US" kern="0" dirty="0" smtClean="0">
                <a:latin typeface="Arial" pitchFamily="34" charset="0"/>
                <a:hlinkClick r:id="rId3"/>
              </a:rPr>
              <a:t>NMProviderSupport@Conduent.com</a:t>
            </a:r>
            <a:endParaRPr lang="en-US" kern="0" dirty="0">
              <a:latin typeface="Arial" pitchFamily="34" charset="0"/>
            </a:endParaRPr>
          </a:p>
          <a:p>
            <a:pPr>
              <a:lnSpc>
                <a:spcPct val="100000"/>
              </a:lnSpc>
              <a:defRPr/>
            </a:pPr>
            <a:endParaRPr lang="en-US" kern="0" dirty="0">
              <a:solidFill>
                <a:schemeClr val="tx1"/>
              </a:solidFill>
              <a:latin typeface="Arial" pitchFamily="34" charset="0"/>
            </a:endParaRPr>
          </a:p>
          <a:p>
            <a:pPr>
              <a:lnSpc>
                <a:spcPct val="100000"/>
              </a:lnSpc>
              <a:defRPr/>
            </a:pPr>
            <a:r>
              <a:rPr lang="en-US" kern="0" dirty="0">
                <a:solidFill>
                  <a:schemeClr val="tx1"/>
                </a:solidFill>
                <a:latin typeface="Arial" pitchFamily="34" charset="0"/>
              </a:rPr>
              <a:t>Call Center </a:t>
            </a:r>
            <a:r>
              <a:rPr lang="en-US" u="sng" kern="0" dirty="0">
                <a:solidFill>
                  <a:schemeClr val="tx1"/>
                </a:solidFill>
                <a:latin typeface="Arial" pitchFamily="34" charset="0"/>
              </a:rPr>
              <a:t>505-246-0710</a:t>
            </a:r>
            <a:r>
              <a:rPr lang="en-US" kern="0" dirty="0">
                <a:solidFill>
                  <a:schemeClr val="tx1"/>
                </a:solidFill>
                <a:latin typeface="Arial" pitchFamily="34" charset="0"/>
              </a:rPr>
              <a:t> or </a:t>
            </a:r>
            <a:r>
              <a:rPr lang="en-US" u="sng" kern="0" dirty="0">
                <a:solidFill>
                  <a:schemeClr val="tx1"/>
                </a:solidFill>
                <a:latin typeface="Arial" pitchFamily="34" charset="0"/>
              </a:rPr>
              <a:t>800-299-7304</a:t>
            </a:r>
            <a:endParaRPr lang="en-US" kern="0" dirty="0">
              <a:solidFill>
                <a:schemeClr val="tx1"/>
              </a:solidFill>
              <a:latin typeface="Arial" pitchFamily="34" charset="0"/>
            </a:endParaRPr>
          </a:p>
          <a:p>
            <a:pPr marL="1588" lvl="1">
              <a:spcBef>
                <a:spcPts val="0"/>
              </a:spcBef>
              <a:buSzPct val="75000"/>
              <a:defRPr/>
            </a:pPr>
            <a:endParaRPr lang="en-US" kern="0" dirty="0">
              <a:solidFill>
                <a:schemeClr val="tx1"/>
              </a:solidFill>
              <a:latin typeface="Arial" pitchFamily="34" charset="0"/>
            </a:endParaRPr>
          </a:p>
          <a:p>
            <a:pPr marL="1588" lvl="1">
              <a:spcBef>
                <a:spcPts val="0"/>
              </a:spcBef>
              <a:buSzPct val="75000"/>
              <a:defRPr/>
            </a:pPr>
            <a:r>
              <a:rPr lang="en-US" kern="0" dirty="0">
                <a:latin typeface="Arial" pitchFamily="34" charset="0"/>
              </a:rPr>
              <a:t>New Mexico Web Portal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Information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Links and FAQ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Login section </a:t>
            </a:r>
          </a:p>
          <a:p>
            <a:endParaRPr lang="en-US" dirty="0"/>
          </a:p>
        </p:txBody>
      </p:sp>
      <p:sp>
        <p:nvSpPr>
          <p:cNvPr id="30" name="Date Placeholder 1"/>
          <p:cNvSpPr>
            <a:spLocks noGrp="1"/>
          </p:cNvSpPr>
          <p:nvPr>
            <p:ph type="dt" sz="half" idx="10"/>
          </p:nvPr>
        </p:nvSpPr>
        <p:spPr>
          <a:xfrm>
            <a:off x="477520" y="7627621"/>
            <a:ext cx="1385195" cy="438150"/>
          </a:xfrm>
        </p:spPr>
        <p:txBody>
          <a:bodyPr/>
          <a:lstStyle/>
          <a:p>
            <a:r>
              <a:rPr lang="en-US" smtClean="0"/>
              <a:t>10/9/2017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smtClean="0"/>
              <a:t>Family Planning Workshop</a:t>
            </a:r>
            <a:endParaRPr lang="en-US" dirty="0"/>
          </a:p>
        </p:txBody>
      </p:sp>
    </p:spTree>
    <p:extLst>
      <p:ext uri="{BB962C8B-B14F-4D97-AF65-F5344CB8AC3E}">
        <p14:creationId xmlns:p14="http://schemas.microsoft.com/office/powerpoint/2010/main" val="8131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solidFill>
                  <a:schemeClr val="tx1"/>
                </a:solidFill>
              </a:rPr>
              <a:t>Medicaid Primary Claim Forms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681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6" y="1365886"/>
            <a:ext cx="13870300" cy="5585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85216" y="378334"/>
            <a:ext cx="13459968" cy="987552"/>
          </a:xfrm>
        </p:spPr>
        <p:txBody>
          <a:bodyPr>
            <a:normAutofit fontScale="90000"/>
          </a:bodyPr>
          <a:lstStyle/>
          <a:p>
            <a:pPr algn="l"/>
            <a:r>
              <a:rPr lang="en-US" sz="4900" dirty="0">
                <a:solidFill>
                  <a:schemeClr val="accent3">
                    <a:lumMod val="50000"/>
                  </a:schemeClr>
                </a:solidFill>
              </a:rPr>
              <a:t>Online Claims Entry </a:t>
            </a:r>
            <a:r>
              <a:rPr lang="en-US" dirty="0">
                <a:solidFill>
                  <a:schemeClr val="accent1"/>
                </a:solidFill>
                <a:latin typeface="Tahoma" pitchFamily="34" charset="0"/>
              </a:rPr>
              <a:t/>
            </a:r>
            <a:br>
              <a:rPr lang="en-US" dirty="0">
                <a:solidFill>
                  <a:schemeClr val="accent1"/>
                </a:solidFill>
                <a:latin typeface="Tahoma" pitchFamily="34" charset="0"/>
              </a:rPr>
            </a:br>
            <a:endParaRPr lang="en-US" dirty="0"/>
          </a:p>
        </p:txBody>
      </p:sp>
      <p:sp>
        <p:nvSpPr>
          <p:cNvPr id="3" name="Date Placeholder 2"/>
          <p:cNvSpPr>
            <a:spLocks noGrp="1"/>
          </p:cNvSpPr>
          <p:nvPr>
            <p:ph type="dt" sz="half" idx="2"/>
          </p:nvPr>
        </p:nvSpPr>
        <p:spPr/>
        <p:txBody>
          <a:bodyPr/>
          <a:lstStyle/>
          <a:p>
            <a:pPr>
              <a:defRPr/>
            </a:pPr>
            <a:r>
              <a:rPr lang="en-US" smtClean="0"/>
              <a:t>11/10/2017</a:t>
            </a:r>
            <a:endParaRPr dirty="0"/>
          </a:p>
        </p:txBody>
      </p:sp>
      <p:sp>
        <p:nvSpPr>
          <p:cNvPr id="6" name="Rectangle 5"/>
          <p:cNvSpPr/>
          <p:nvPr/>
        </p:nvSpPr>
        <p:spPr>
          <a:xfrm>
            <a:off x="6583680" y="5806440"/>
            <a:ext cx="975360" cy="137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prstClr val="white"/>
              </a:solidFill>
            </a:endParaRPr>
          </a:p>
        </p:txBody>
      </p:sp>
      <p:sp>
        <p:nvSpPr>
          <p:cNvPr id="17" name="Rectangle 16"/>
          <p:cNvSpPr/>
          <p:nvPr/>
        </p:nvSpPr>
        <p:spPr>
          <a:xfrm>
            <a:off x="5181600" y="7084218"/>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Fields with Red asterisks (*) are required information</a:t>
            </a:r>
          </a:p>
        </p:txBody>
      </p:sp>
    </p:spTree>
    <p:extLst>
      <p:ext uri="{BB962C8B-B14F-4D97-AF65-F5344CB8AC3E}">
        <p14:creationId xmlns:p14="http://schemas.microsoft.com/office/powerpoint/2010/main" val="2870897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4" y="457203"/>
            <a:ext cx="11680356" cy="808994"/>
          </a:xfrm>
          <a:prstGeom prst="rect">
            <a:avLst/>
          </a:prstGeom>
        </p:spPr>
        <p:txBody>
          <a:bodyPr wrap="none" lIns="130609" tIns="65305" rIns="130609" bIns="65305">
            <a:spAutoFit/>
          </a:bodyPr>
          <a:lstStyle/>
          <a:p>
            <a:pPr eaLnBrk="0" hangingPunct="0"/>
            <a:r>
              <a:rPr lang="en-US" sz="4400" dirty="0"/>
              <a:t>Online Claims Entry Primary Claim </a:t>
            </a:r>
            <a:r>
              <a:rPr lang="en-US" sz="4200" i="1" dirty="0" smtClean="0"/>
              <a:t>Continued</a:t>
            </a:r>
            <a:endParaRPr lang="en-US" sz="4200"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2" y="1685926"/>
            <a:ext cx="11445240" cy="485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1463040" y="2011680"/>
            <a:ext cx="5730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5" name="Rectangle 4"/>
          <p:cNvSpPr/>
          <p:nvPr/>
        </p:nvSpPr>
        <p:spPr bwMode="auto">
          <a:xfrm>
            <a:off x="3413760" y="3783330"/>
            <a:ext cx="2438400" cy="54864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7" name="Rectangle 6"/>
          <p:cNvSpPr/>
          <p:nvPr/>
        </p:nvSpPr>
        <p:spPr bwMode="auto">
          <a:xfrm>
            <a:off x="3413760" y="3439885"/>
            <a:ext cx="316992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8" name="Rectangle 7"/>
          <p:cNvSpPr/>
          <p:nvPr/>
        </p:nvSpPr>
        <p:spPr bwMode="auto">
          <a:xfrm>
            <a:off x="10526319" y="3446416"/>
            <a:ext cx="181356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9" name="Rectangle 8"/>
          <p:cNvSpPr/>
          <p:nvPr/>
        </p:nvSpPr>
        <p:spPr bwMode="auto">
          <a:xfrm>
            <a:off x="5029204" y="5212080"/>
            <a:ext cx="1943099" cy="1600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0" name="Rectangle 9"/>
          <p:cNvSpPr/>
          <p:nvPr/>
        </p:nvSpPr>
        <p:spPr bwMode="auto">
          <a:xfrm>
            <a:off x="9372250" y="5166360"/>
            <a:ext cx="2438754"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cxnSp>
        <p:nvCxnSpPr>
          <p:cNvPr id="11" name="Straight Arrow Connector 10"/>
          <p:cNvCxnSpPr/>
          <p:nvPr/>
        </p:nvCxnSpPr>
        <p:spPr bwMode="auto">
          <a:xfrm flipH="1">
            <a:off x="7193279" y="1391102"/>
            <a:ext cx="1504749" cy="89489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8704392" y="1246265"/>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CMS 1500 Claim form instructions</a:t>
            </a:r>
          </a:p>
        </p:txBody>
      </p:sp>
      <p:sp>
        <p:nvSpPr>
          <p:cNvPr id="12" name="Date Placeholder 11"/>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Tree>
    <p:extLst>
      <p:ext uri="{BB962C8B-B14F-4D97-AF65-F5344CB8AC3E}">
        <p14:creationId xmlns:p14="http://schemas.microsoft.com/office/powerpoint/2010/main" val="1766239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683" y="1463826"/>
            <a:ext cx="11695111" cy="530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254240" y="2532971"/>
            <a:ext cx="510159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Sections can be expanded by selecting all sections with Red Text</a:t>
            </a:r>
          </a:p>
        </p:txBody>
      </p:sp>
      <p:cxnSp>
        <p:nvCxnSpPr>
          <p:cNvPr id="12" name="Straight Arrow Connector 11"/>
          <p:cNvCxnSpPr>
            <a:stCxn id="11" idx="1"/>
          </p:cNvCxnSpPr>
          <p:nvPr/>
        </p:nvCxnSpPr>
        <p:spPr bwMode="auto">
          <a:xfrm flipH="1">
            <a:off x="4963046" y="2972632"/>
            <a:ext cx="2291194" cy="19401"/>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 name="Rectangle 2"/>
          <p:cNvSpPr/>
          <p:nvPr/>
        </p:nvSpPr>
        <p:spPr>
          <a:xfrm>
            <a:off x="731520" y="457203"/>
            <a:ext cx="10056514" cy="808994"/>
          </a:xfrm>
          <a:prstGeom prst="rect">
            <a:avLst/>
          </a:prstGeom>
        </p:spPr>
        <p:txBody>
          <a:bodyPr wrap="none" lIns="130609" tIns="65305" rIns="130609" bIns="65305">
            <a:spAutoFit/>
          </a:bodyPr>
          <a:lstStyle/>
          <a:p>
            <a:pPr eaLnBrk="0" hangingPunct="0"/>
            <a:r>
              <a:rPr lang="en-US" sz="4400" dirty="0">
                <a:solidFill>
                  <a:srgbClr val="005A64">
                    <a:lumMod val="50000"/>
                  </a:srgbClr>
                </a:solidFill>
              </a:rPr>
              <a:t>Additional Recipient Information Option</a:t>
            </a:r>
          </a:p>
        </p:txBody>
      </p:sp>
      <p:sp>
        <p:nvSpPr>
          <p:cNvPr id="6" name="Rectangle 5"/>
          <p:cNvSpPr/>
          <p:nvPr/>
        </p:nvSpPr>
        <p:spPr bwMode="auto">
          <a:xfrm>
            <a:off x="9022080" y="2190207"/>
            <a:ext cx="2560320" cy="278675"/>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0" name="Rectangle 9"/>
          <p:cNvSpPr/>
          <p:nvPr/>
        </p:nvSpPr>
        <p:spPr bwMode="auto">
          <a:xfrm>
            <a:off x="4443786" y="5029200"/>
            <a:ext cx="1463040" cy="2743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prstClr val="white"/>
              </a:solidFill>
            </a:endParaRPr>
          </a:p>
        </p:txBody>
      </p:sp>
      <p:sp>
        <p:nvSpPr>
          <p:cNvPr id="15" name="TextBox 14"/>
          <p:cNvSpPr txBox="1"/>
          <p:nvPr/>
        </p:nvSpPr>
        <p:spPr>
          <a:xfrm>
            <a:off x="471707" y="7075136"/>
            <a:ext cx="11563337" cy="571546"/>
          </a:xfrm>
          <a:prstGeom prst="rect">
            <a:avLst/>
          </a:prstGeom>
          <a:noFill/>
        </p:spPr>
        <p:txBody>
          <a:bodyPr wrap="none" lIns="130609" tIns="130609" rIns="130609" bIns="130609" rtlCol="0">
            <a:spAutoFit/>
          </a:bodyPr>
          <a:lstStyle/>
          <a:p>
            <a:r>
              <a:rPr lang="en-US" sz="2000" dirty="0"/>
              <a:t>Select “</a:t>
            </a:r>
            <a:r>
              <a:rPr lang="en-US" sz="2000" dirty="0">
                <a:solidFill>
                  <a:srgbClr val="C00000"/>
                </a:solidFill>
              </a:rPr>
              <a:t>Additional Recipient </a:t>
            </a:r>
            <a:r>
              <a:rPr lang="en-US" sz="2000" dirty="0" smtClean="0">
                <a:solidFill>
                  <a:srgbClr val="C00000"/>
                </a:solidFill>
              </a:rPr>
              <a:t>Information</a:t>
            </a:r>
            <a:r>
              <a:rPr lang="en-US" sz="2000" dirty="0"/>
              <a:t>” if Patient Condition information is needed to process claim</a:t>
            </a:r>
            <a:r>
              <a:rPr lang="en-US" sz="2000" b="1" dirty="0"/>
              <a:t>.</a:t>
            </a:r>
          </a:p>
        </p:txBody>
      </p: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Tree>
    <p:extLst>
      <p:ext uri="{BB962C8B-B14F-4D97-AF65-F5344CB8AC3E}">
        <p14:creationId xmlns:p14="http://schemas.microsoft.com/office/powerpoint/2010/main" val="3203855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112" y="1887039"/>
            <a:ext cx="10881360" cy="450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1" y="548640"/>
            <a:ext cx="7975817" cy="808994"/>
          </a:xfrm>
          <a:prstGeom prst="rect">
            <a:avLst/>
          </a:prstGeom>
        </p:spPr>
        <p:txBody>
          <a:bodyPr wrap="none" lIns="130609" tIns="65305" rIns="130609" bIns="65305">
            <a:spAutoFit/>
          </a:bodyPr>
          <a:lstStyle/>
          <a:p>
            <a:r>
              <a:rPr lang="en-US" sz="4400" dirty="0">
                <a:latin typeface="+mj-lt"/>
                <a:ea typeface="Tahoma" pitchFamily="34" charset="0"/>
                <a:cs typeface="Tahoma" pitchFamily="34" charset="0"/>
              </a:rPr>
              <a:t>Medicaid Primary Claim Forms</a:t>
            </a:r>
          </a:p>
        </p:txBody>
      </p:sp>
      <p:cxnSp>
        <p:nvCxnSpPr>
          <p:cNvPr id="7" name="Straight Arrow Connector 6"/>
          <p:cNvCxnSpPr>
            <a:stCxn id="8" idx="1"/>
          </p:cNvCxnSpPr>
          <p:nvPr/>
        </p:nvCxnSpPr>
        <p:spPr bwMode="auto">
          <a:xfrm flipH="1">
            <a:off x="2705100" y="3013325"/>
            <a:ext cx="4593588" cy="2028575"/>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
        <p:nvSpPr>
          <p:cNvPr id="8" name="TextBox 7"/>
          <p:cNvSpPr txBox="1"/>
          <p:nvPr/>
        </p:nvSpPr>
        <p:spPr>
          <a:xfrm>
            <a:off x="7298688" y="2727552"/>
            <a:ext cx="5375912" cy="571546"/>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smtClean="0">
                <a:solidFill>
                  <a:srgbClr val="C00000"/>
                </a:solidFill>
              </a:rPr>
              <a:t>If none – Click none</a:t>
            </a:r>
            <a:endParaRPr lang="en-US" sz="2000" dirty="0">
              <a:solidFill>
                <a:srgbClr val="C00000"/>
              </a:solidFill>
            </a:endParaRPr>
          </a:p>
        </p:txBody>
      </p:sp>
    </p:spTree>
    <p:extLst>
      <p:ext uri="{BB962C8B-B14F-4D97-AF65-F5344CB8AC3E}">
        <p14:creationId xmlns:p14="http://schemas.microsoft.com/office/powerpoint/2010/main" val="2816128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57203"/>
            <a:ext cx="11460480" cy="839772"/>
          </a:xfrm>
          <a:prstGeom prst="rect">
            <a:avLst/>
          </a:prstGeom>
        </p:spPr>
        <p:txBody>
          <a:bodyPr wrap="square" lIns="130609" tIns="65305" rIns="130609" bIns="65305">
            <a:spAutoFit/>
          </a:bodyPr>
          <a:lstStyle/>
          <a:p>
            <a:pPr eaLnBrk="0" hangingPunct="0"/>
            <a:r>
              <a:rPr lang="en-US" sz="4400" dirty="0"/>
              <a:t>Claims Information</a:t>
            </a:r>
          </a:p>
        </p:txBody>
      </p:sp>
      <p:pic>
        <p:nvPicPr>
          <p:cNvPr id="2050" name="Picture 2" descr="\\abq01\Users\40824048\Desktop\Screen Shots\Claim in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06" y="1371603"/>
            <a:ext cx="11498074" cy="54583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14560" y="1516074"/>
            <a:ext cx="5730240" cy="571546"/>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smtClean="0">
                <a:solidFill>
                  <a:srgbClr val="C00000"/>
                </a:solidFill>
              </a:rPr>
              <a:t>Section Can be Expanded by Clicking here</a:t>
            </a:r>
            <a:endParaRPr lang="en-US" sz="2000" dirty="0">
              <a:solidFill>
                <a:srgbClr val="C00000"/>
              </a:solidFill>
            </a:endParaRPr>
          </a:p>
        </p:txBody>
      </p:sp>
      <p:cxnSp>
        <p:nvCxnSpPr>
          <p:cNvPr id="7" name="Straight Arrow Connector 6"/>
          <p:cNvCxnSpPr>
            <a:stCxn id="8" idx="1"/>
          </p:cNvCxnSpPr>
          <p:nvPr/>
        </p:nvCxnSpPr>
        <p:spPr bwMode="auto">
          <a:xfrm flipH="1">
            <a:off x="7233920" y="1801847"/>
            <a:ext cx="2580640" cy="811506"/>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Tree>
    <p:extLst>
      <p:ext uri="{BB962C8B-B14F-4D97-AF65-F5344CB8AC3E}">
        <p14:creationId xmlns:p14="http://schemas.microsoft.com/office/powerpoint/2010/main" val="782624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3" y="457203"/>
            <a:ext cx="9456991" cy="808994"/>
          </a:xfrm>
          <a:prstGeom prst="rect">
            <a:avLst/>
          </a:prstGeom>
        </p:spPr>
        <p:txBody>
          <a:bodyPr wrap="none" lIns="130609" tIns="65305" rIns="130609" bIns="65305">
            <a:spAutoFit/>
          </a:bodyPr>
          <a:lstStyle/>
          <a:p>
            <a:r>
              <a:rPr lang="en-US" sz="4400" dirty="0">
                <a:latin typeface="+mj-lt"/>
              </a:rPr>
              <a:t>Claims Information – Relevant Dates</a:t>
            </a: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
        <p:nvSpPr>
          <p:cNvPr id="4" name="TextBox 3"/>
          <p:cNvSpPr txBox="1"/>
          <p:nvPr/>
        </p:nvSpPr>
        <p:spPr>
          <a:xfrm>
            <a:off x="4284618" y="1347802"/>
            <a:ext cx="5536046" cy="663878"/>
          </a:xfrm>
          <a:prstGeom prst="rect">
            <a:avLst/>
          </a:prstGeom>
          <a:noFill/>
          <a:ln w="19050">
            <a:solidFill>
              <a:srgbClr val="C00000"/>
            </a:solidFill>
          </a:ln>
        </p:spPr>
        <p:txBody>
          <a:bodyPr wrap="none" lIns="130609" tIns="130609" rIns="130609" bIns="130609" rtlCol="0">
            <a:spAutoFit/>
          </a:bodyPr>
          <a:lstStyle/>
          <a:p>
            <a:r>
              <a:rPr lang="en-US" dirty="0" smtClean="0">
                <a:solidFill>
                  <a:srgbClr val="C00000"/>
                </a:solidFill>
                <a:latin typeface="+mj-lt"/>
              </a:rPr>
              <a:t>Expanded “Relevant Dates” Section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188845"/>
            <a:ext cx="12482512" cy="4321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bwMode="auto">
          <a:xfrm>
            <a:off x="6949440" y="2011680"/>
            <a:ext cx="0" cy="36576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756036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Tree>
    <p:extLst>
      <p:ext uri="{BB962C8B-B14F-4D97-AF65-F5344CB8AC3E}">
        <p14:creationId xmlns:p14="http://schemas.microsoft.com/office/powerpoint/2010/main" val="3855491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
        <p:nvSpPr>
          <p:cNvPr id="2" name="Rectangle 1"/>
          <p:cNvSpPr/>
          <p:nvPr/>
        </p:nvSpPr>
        <p:spPr>
          <a:xfrm>
            <a:off x="9019409" y="1114991"/>
            <a:ext cx="4754880" cy="100584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smtClean="0">
                <a:solidFill>
                  <a:srgbClr val="C00000"/>
                </a:solidFill>
              </a:rPr>
              <a:t>Attach a copy of the EOB along with the explanation of denials page</a:t>
            </a:r>
            <a:endParaRPr lang="en-US" sz="2000" dirty="0">
              <a:solidFill>
                <a:srgbClr val="C00000"/>
              </a:solidFill>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905" y="1617911"/>
            <a:ext cx="7684004" cy="485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112" y="2581294"/>
            <a:ext cx="4512788" cy="386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926112" y="3242944"/>
            <a:ext cx="3060795" cy="287655"/>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89756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69" y="2240280"/>
            <a:ext cx="12313920"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2011" y="861063"/>
            <a:ext cx="11727178" cy="808994"/>
          </a:xfrm>
          <a:prstGeom prst="rect">
            <a:avLst/>
          </a:prstGeom>
        </p:spPr>
        <p:txBody>
          <a:bodyPr wrap="square" lIns="130609" tIns="65305" rIns="130609" bIns="65305">
            <a:spAutoFit/>
          </a:bodyPr>
          <a:lstStyle/>
          <a:p>
            <a:r>
              <a:rPr lang="en-US" sz="4400" dirty="0"/>
              <a:t>Claims Information – Attachment Upload</a:t>
            </a:r>
          </a:p>
        </p:txBody>
      </p:sp>
      <p:sp>
        <p:nvSpPr>
          <p:cNvPr id="5" name="TextBox 4"/>
          <p:cNvSpPr txBox="1"/>
          <p:nvPr/>
        </p:nvSpPr>
        <p:spPr>
          <a:xfrm>
            <a:off x="6339844" y="2053082"/>
            <a:ext cx="6763349"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Review the Uploading Attachments Restrictions.</a:t>
            </a:r>
          </a:p>
          <a:p>
            <a:endParaRPr lang="en-US" sz="2000" dirty="0">
              <a:solidFill>
                <a:srgbClr val="C00000"/>
              </a:solidFill>
            </a:endParaRPr>
          </a:p>
          <a:p>
            <a:r>
              <a:rPr lang="en-US" sz="2000" dirty="0">
                <a:solidFill>
                  <a:srgbClr val="C00000"/>
                </a:solidFill>
              </a:rPr>
              <a:t>You can attach files up to 10 MB in size</a:t>
            </a:r>
          </a:p>
        </p:txBody>
      </p:sp>
      <p:sp>
        <p:nvSpPr>
          <p:cNvPr id="4" name="TextBox 3"/>
          <p:cNvSpPr txBox="1"/>
          <p:nvPr/>
        </p:nvSpPr>
        <p:spPr>
          <a:xfrm>
            <a:off x="1332394" y="6046362"/>
            <a:ext cx="10615768"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Do not upload ZIP Files, Excel Spreadsheets or Password Protected Files. PDF, JPG, TIFF, and Word Documents files are recommended</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
        <p:nvSpPr>
          <p:cNvPr id="2" name="Rectangle 1"/>
          <p:cNvSpPr/>
          <p:nvPr/>
        </p:nvSpPr>
        <p:spPr>
          <a:xfrm>
            <a:off x="1828800" y="3566160"/>
            <a:ext cx="975360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prstClr val="white"/>
              </a:solidFill>
            </a:endParaRPr>
          </a:p>
        </p:txBody>
      </p:sp>
      <p:sp>
        <p:nvSpPr>
          <p:cNvPr id="7" name="Rectangle 6"/>
          <p:cNvSpPr/>
          <p:nvPr/>
        </p:nvSpPr>
        <p:spPr>
          <a:xfrm>
            <a:off x="1950720" y="3566160"/>
            <a:ext cx="963168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prstClr val="white"/>
              </a:solidFill>
            </a:endParaRPr>
          </a:p>
        </p:txBody>
      </p:sp>
    </p:spTree>
    <p:extLst>
      <p:ext uri="{BB962C8B-B14F-4D97-AF65-F5344CB8AC3E}">
        <p14:creationId xmlns:p14="http://schemas.microsoft.com/office/powerpoint/2010/main" val="22072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24000"/>
            <a:ext cx="13581063" cy="812800"/>
          </a:xfrm>
        </p:spPr>
        <p:txBody>
          <a:bodyPr/>
          <a:lstStyle/>
          <a:p>
            <a:r>
              <a:rPr lang="en-US" altLang="en-US" sz="4400" dirty="0" smtClean="0">
                <a:cs typeface="Arial" pitchFamily="34" charset="0"/>
              </a:rPr>
              <a:t>Topics of this Workshop - Webinar</a:t>
            </a:r>
            <a:endParaRPr lang="en-US" sz="4400" dirty="0"/>
          </a:p>
        </p:txBody>
      </p:sp>
      <p:sp>
        <p:nvSpPr>
          <p:cNvPr id="7" name="Text Placeholder 6"/>
          <p:cNvSpPr>
            <a:spLocks noGrp="1"/>
          </p:cNvSpPr>
          <p:nvPr>
            <p:ph type="body" sz="quarter" idx="13"/>
          </p:nvPr>
        </p:nvSpPr>
        <p:spPr>
          <a:xfrm>
            <a:off x="533970" y="2442029"/>
            <a:ext cx="13542393" cy="4229100"/>
          </a:xfrm>
        </p:spPr>
        <p:txBody>
          <a:bodyPr/>
          <a:lstStyle/>
          <a:p>
            <a:pPr>
              <a:lnSpc>
                <a:spcPct val="100000"/>
              </a:lnSpc>
              <a:defRPr/>
            </a:pPr>
            <a:r>
              <a:rPr lang="en-US" kern="0" dirty="0">
                <a:solidFill>
                  <a:schemeClr val="tx1"/>
                </a:solidFill>
                <a:latin typeface="Arial" pitchFamily="34" charset="0"/>
              </a:rPr>
              <a:t>When online use: </a:t>
            </a:r>
            <a:r>
              <a:rPr lang="en-US" kern="0" dirty="0">
                <a:solidFill>
                  <a:srgbClr val="C00000"/>
                </a:solidFill>
                <a:latin typeface="Arial" pitchFamily="34" charset="0"/>
              </a:rPr>
              <a:t>Ask Service </a:t>
            </a:r>
            <a:r>
              <a:rPr lang="en-US" kern="0" dirty="0" smtClean="0">
                <a:solidFill>
                  <a:srgbClr val="C00000"/>
                </a:solidFill>
                <a:latin typeface="Arial" pitchFamily="34" charset="0"/>
              </a:rPr>
              <a:t>Representative</a:t>
            </a:r>
          </a:p>
          <a:p>
            <a:pPr>
              <a:lnSpc>
                <a:spcPct val="100000"/>
              </a:lnSpc>
              <a:defRPr/>
            </a:pPr>
            <a:r>
              <a:rPr lang="en-US" kern="0" dirty="0" smtClean="0">
                <a:solidFill>
                  <a:schemeClr val="tx1"/>
                </a:solidFill>
                <a:latin typeface="Arial" pitchFamily="34" charset="0"/>
                <a:hlinkClick r:id="rId2"/>
              </a:rPr>
              <a:t>HIPAA.Desk.NM@Conduent.com</a:t>
            </a:r>
            <a:endParaRPr lang="en-US" kern="0" dirty="0" smtClean="0">
              <a:solidFill>
                <a:schemeClr val="tx1"/>
              </a:solidFill>
              <a:latin typeface="Arial" pitchFamily="34" charset="0"/>
            </a:endParaRPr>
          </a:p>
          <a:p>
            <a:pPr>
              <a:lnSpc>
                <a:spcPct val="100000"/>
              </a:lnSpc>
              <a:defRPr/>
            </a:pPr>
            <a:r>
              <a:rPr lang="en-US" kern="0" dirty="0" smtClean="0">
                <a:latin typeface="Arial" pitchFamily="34" charset="0"/>
                <a:hlinkClick r:id="rId3"/>
              </a:rPr>
              <a:t>NMProviderSupport@Conduent.com</a:t>
            </a:r>
            <a:endParaRPr lang="en-US" kern="0" dirty="0">
              <a:latin typeface="Arial" pitchFamily="34" charset="0"/>
            </a:endParaRPr>
          </a:p>
          <a:p>
            <a:pPr>
              <a:lnSpc>
                <a:spcPct val="100000"/>
              </a:lnSpc>
              <a:defRPr/>
            </a:pPr>
            <a:endParaRPr lang="en-US" kern="0" dirty="0">
              <a:solidFill>
                <a:schemeClr val="tx1"/>
              </a:solidFill>
              <a:latin typeface="Arial" pitchFamily="34" charset="0"/>
            </a:endParaRPr>
          </a:p>
          <a:p>
            <a:pPr>
              <a:lnSpc>
                <a:spcPct val="100000"/>
              </a:lnSpc>
              <a:defRPr/>
            </a:pPr>
            <a:r>
              <a:rPr lang="en-US" kern="0" dirty="0">
                <a:solidFill>
                  <a:schemeClr val="tx1"/>
                </a:solidFill>
                <a:latin typeface="Arial" pitchFamily="34" charset="0"/>
              </a:rPr>
              <a:t>Call Center </a:t>
            </a:r>
            <a:r>
              <a:rPr lang="en-US" u="sng" kern="0" dirty="0">
                <a:solidFill>
                  <a:schemeClr val="tx1"/>
                </a:solidFill>
                <a:latin typeface="Arial" pitchFamily="34" charset="0"/>
              </a:rPr>
              <a:t>505-246-0710</a:t>
            </a:r>
            <a:r>
              <a:rPr lang="en-US" kern="0" dirty="0">
                <a:solidFill>
                  <a:schemeClr val="tx1"/>
                </a:solidFill>
                <a:latin typeface="Arial" pitchFamily="34" charset="0"/>
              </a:rPr>
              <a:t> or </a:t>
            </a:r>
            <a:r>
              <a:rPr lang="en-US" u="sng" kern="0" dirty="0">
                <a:solidFill>
                  <a:schemeClr val="tx1"/>
                </a:solidFill>
                <a:latin typeface="Arial" pitchFamily="34" charset="0"/>
              </a:rPr>
              <a:t>800-299-7304</a:t>
            </a:r>
            <a:endParaRPr lang="en-US" kern="0" dirty="0">
              <a:solidFill>
                <a:schemeClr val="tx1"/>
              </a:solidFill>
              <a:latin typeface="Arial" pitchFamily="34" charset="0"/>
            </a:endParaRPr>
          </a:p>
          <a:p>
            <a:pPr marL="1588" lvl="1">
              <a:spcBef>
                <a:spcPts val="0"/>
              </a:spcBef>
              <a:buSzPct val="75000"/>
              <a:defRPr/>
            </a:pPr>
            <a:endParaRPr lang="en-US" kern="0" dirty="0">
              <a:solidFill>
                <a:schemeClr val="tx1"/>
              </a:solidFill>
              <a:latin typeface="Arial" pitchFamily="34" charset="0"/>
            </a:endParaRPr>
          </a:p>
          <a:p>
            <a:pPr marL="1588" lvl="1">
              <a:spcBef>
                <a:spcPts val="0"/>
              </a:spcBef>
              <a:buSzPct val="75000"/>
              <a:defRPr/>
            </a:pPr>
            <a:r>
              <a:rPr lang="en-US" kern="0" dirty="0">
                <a:latin typeface="Arial" pitchFamily="34" charset="0"/>
              </a:rPr>
              <a:t>New Mexico Web Portal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Information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Links and FAQ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Login section </a:t>
            </a:r>
          </a:p>
          <a:p>
            <a:endParaRPr lang="en-US" dirty="0"/>
          </a:p>
        </p:txBody>
      </p:sp>
      <p:sp>
        <p:nvSpPr>
          <p:cNvPr id="30" name="Date Placeholder 1"/>
          <p:cNvSpPr>
            <a:spLocks noGrp="1"/>
          </p:cNvSpPr>
          <p:nvPr>
            <p:ph type="dt" sz="half" idx="10"/>
          </p:nvPr>
        </p:nvSpPr>
        <p:spPr>
          <a:xfrm>
            <a:off x="477520" y="7627621"/>
            <a:ext cx="1385195" cy="438150"/>
          </a:xfrm>
        </p:spPr>
        <p:txBody>
          <a:bodyPr/>
          <a:lstStyle/>
          <a:p>
            <a:r>
              <a:rPr lang="en-US" smtClean="0"/>
              <a:t>10/9/2017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smtClean="0"/>
              <a:t>Family Planning Workshop</a:t>
            </a:r>
            <a:endParaRPr lang="en-US" dirty="0"/>
          </a:p>
        </p:txBody>
      </p:sp>
    </p:spTree>
    <p:extLst>
      <p:ext uri="{BB962C8B-B14F-4D97-AF65-F5344CB8AC3E}">
        <p14:creationId xmlns:p14="http://schemas.microsoft.com/office/powerpoint/2010/main" val="39195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3440" y="731523"/>
            <a:ext cx="12192000" cy="839772"/>
          </a:xfrm>
          <a:prstGeom prst="rect">
            <a:avLst/>
          </a:prstGeom>
        </p:spPr>
        <p:txBody>
          <a:bodyPr wrap="square" lIns="130609" tIns="65305" rIns="130609" bIns="65305">
            <a:spAutoFit/>
          </a:bodyPr>
          <a:lstStyle/>
          <a:p>
            <a:r>
              <a:rPr lang="en-US" sz="4400" dirty="0">
                <a:ea typeface="Tahoma" panose="020B0604030504040204" pitchFamily="34" charset="0"/>
                <a:cs typeface="Tahoma" panose="020B0604030504040204" pitchFamily="34" charset="0"/>
              </a:rPr>
              <a:t>Line Item Information</a:t>
            </a:r>
          </a:p>
        </p:txBody>
      </p:sp>
      <p:sp>
        <p:nvSpPr>
          <p:cNvPr id="3" name="TextBox 2"/>
          <p:cNvSpPr txBox="1"/>
          <p:nvPr/>
        </p:nvSpPr>
        <p:spPr>
          <a:xfrm>
            <a:off x="5005398" y="5745339"/>
            <a:ext cx="2855825" cy="571546"/>
          </a:xfrm>
          <a:prstGeom prst="rect">
            <a:avLst/>
          </a:prstGeom>
          <a:noFill/>
          <a:ln w="19050">
            <a:solidFill>
              <a:srgbClr val="C00000"/>
            </a:solidFill>
          </a:ln>
        </p:spPr>
        <p:txBody>
          <a:bodyPr wrap="none" lIns="130609" tIns="130609" rIns="130609" bIns="130609" rtlCol="0">
            <a:spAutoFit/>
          </a:bodyPr>
          <a:lstStyle/>
          <a:p>
            <a:r>
              <a:rPr lang="en-US" sz="2000" dirty="0" smtClean="0">
                <a:solidFill>
                  <a:srgbClr val="C00000"/>
                </a:solidFill>
              </a:rPr>
              <a:t>Click to add Line Items</a:t>
            </a:r>
          </a:p>
        </p:txBody>
      </p:sp>
      <p:cxnSp>
        <p:nvCxnSpPr>
          <p:cNvPr id="6" name="Straight Arrow Connector 5"/>
          <p:cNvCxnSpPr/>
          <p:nvPr/>
        </p:nvCxnSpPr>
        <p:spPr bwMode="auto">
          <a:xfrm flipH="1">
            <a:off x="3782348" y="5985403"/>
            <a:ext cx="12230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Tree>
    <p:extLst>
      <p:ext uri="{BB962C8B-B14F-4D97-AF65-F5344CB8AC3E}">
        <p14:creationId xmlns:p14="http://schemas.microsoft.com/office/powerpoint/2010/main" val="2941720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4" y="1571295"/>
            <a:ext cx="13655038" cy="6036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4" y="541023"/>
            <a:ext cx="10089472" cy="808994"/>
          </a:xfrm>
          <a:prstGeom prst="rect">
            <a:avLst/>
          </a:prstGeom>
        </p:spPr>
        <p:txBody>
          <a:bodyPr wrap="none" lIns="130609" tIns="65305" rIns="130609" bIns="65305">
            <a:spAutoFit/>
          </a:bodyPr>
          <a:lstStyle/>
          <a:p>
            <a:r>
              <a:rPr lang="en-US" sz="4400" dirty="0"/>
              <a:t>Adding Additional Line Item Information</a:t>
            </a:r>
          </a:p>
        </p:txBody>
      </p:sp>
      <p:sp>
        <p:nvSpPr>
          <p:cNvPr id="3" name="TextBox 2"/>
          <p:cNvSpPr txBox="1"/>
          <p:nvPr/>
        </p:nvSpPr>
        <p:spPr>
          <a:xfrm>
            <a:off x="1341120" y="5737791"/>
            <a:ext cx="7924800" cy="617712"/>
          </a:xfrm>
          <a:prstGeom prst="rect">
            <a:avLst/>
          </a:prstGeom>
          <a:noFill/>
        </p:spPr>
        <p:txBody>
          <a:bodyPr wrap="square" lIns="130609" tIns="130609" rIns="130609" bIns="130609" rtlCol="0">
            <a:spAutoFit/>
          </a:bodyPr>
          <a:lstStyle/>
          <a:p>
            <a:r>
              <a:rPr lang="en-US" sz="2300" b="1" dirty="0">
                <a:solidFill>
                  <a:srgbClr val="005A64">
                    <a:lumMod val="50000"/>
                  </a:srgbClr>
                </a:solidFill>
              </a:rPr>
              <a:t>The fields with </a:t>
            </a:r>
            <a:r>
              <a:rPr lang="en-US" sz="2300" b="1" dirty="0">
                <a:solidFill>
                  <a:srgbClr val="C00000"/>
                </a:solidFill>
              </a:rPr>
              <a:t>Red</a:t>
            </a:r>
            <a:r>
              <a:rPr lang="en-US" sz="2300" dirty="0">
                <a:solidFill>
                  <a:srgbClr val="005A64">
                    <a:lumMod val="50000"/>
                  </a:srgbClr>
                </a:solidFill>
              </a:rPr>
              <a:t> </a:t>
            </a:r>
            <a:r>
              <a:rPr lang="en-US" sz="2300" b="1" dirty="0">
                <a:solidFill>
                  <a:srgbClr val="005A64">
                    <a:lumMod val="50000"/>
                  </a:srgbClr>
                </a:solidFill>
              </a:rPr>
              <a:t>Asterisks</a:t>
            </a:r>
            <a:r>
              <a:rPr lang="en-US" sz="2300" dirty="0">
                <a:solidFill>
                  <a:srgbClr val="005A64">
                    <a:lumMod val="50000"/>
                  </a:srgbClr>
                </a:solidFill>
              </a:rPr>
              <a:t> (</a:t>
            </a:r>
            <a:r>
              <a:rPr lang="en-US" sz="2300" dirty="0">
                <a:solidFill>
                  <a:srgbClr val="C00000"/>
                </a:solidFill>
              </a:rPr>
              <a:t>*</a:t>
            </a:r>
            <a:r>
              <a:rPr lang="en-US" sz="2300" dirty="0">
                <a:solidFill>
                  <a:srgbClr val="005A64">
                    <a:lumMod val="50000"/>
                  </a:srgbClr>
                </a:solidFill>
              </a:rPr>
              <a:t>) </a:t>
            </a:r>
            <a:r>
              <a:rPr lang="en-US" sz="2300" b="1" dirty="0">
                <a:solidFill>
                  <a:srgbClr val="005A64">
                    <a:lumMod val="50000"/>
                  </a:srgbClr>
                </a:solidFill>
              </a:rPr>
              <a:t>are REQUIRED</a:t>
            </a:r>
            <a:endParaRPr lang="en-US" sz="2300" dirty="0">
              <a:solidFill>
                <a:srgbClr val="005A64">
                  <a:lumMod val="50000"/>
                </a:srgbClr>
              </a:solidFill>
            </a:endParaRP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11/10/2017</a:t>
            </a:r>
            <a:endParaRPr lang="en-US" dirty="0"/>
          </a:p>
        </p:txBody>
      </p:sp>
    </p:spTree>
    <p:extLst>
      <p:ext uri="{BB962C8B-B14F-4D97-AF65-F5344CB8AC3E}">
        <p14:creationId xmlns:p14="http://schemas.microsoft.com/office/powerpoint/2010/main" val="582442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11/10/2017</a:t>
            </a:r>
            <a:endParaRPr lang="en-US" dirty="0">
              <a:solidFill>
                <a:prstClr val="black">
                  <a:tint val="75000"/>
                </a:prst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512" y="2102939"/>
            <a:ext cx="10881360" cy="450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4" y="541023"/>
            <a:ext cx="7975817" cy="808994"/>
          </a:xfrm>
          <a:prstGeom prst="rect">
            <a:avLst/>
          </a:prstGeom>
        </p:spPr>
        <p:txBody>
          <a:bodyPr wrap="none" lIns="130609" tIns="65305" rIns="130609" bIns="65305">
            <a:spAutoFit/>
          </a:bodyPr>
          <a:lstStyle/>
          <a:p>
            <a:r>
              <a:rPr lang="en-US" sz="4400" dirty="0" smtClean="0"/>
              <a:t>Medicaid Primary Claim Forms</a:t>
            </a:r>
            <a:endParaRPr lang="en-US" sz="4400" dirty="0"/>
          </a:p>
        </p:txBody>
      </p:sp>
      <p:sp>
        <p:nvSpPr>
          <p:cNvPr id="5" name="TextBox 4"/>
          <p:cNvSpPr txBox="1"/>
          <p:nvPr/>
        </p:nvSpPr>
        <p:spPr>
          <a:xfrm>
            <a:off x="1189512" y="1350017"/>
            <a:ext cx="12446001" cy="492443"/>
          </a:xfrm>
          <a:prstGeom prst="rect">
            <a:avLst/>
          </a:prstGeom>
          <a:noFill/>
          <a:ln w="19050">
            <a:solidFill>
              <a:srgbClr val="FF0000"/>
            </a:solidFill>
          </a:ln>
        </p:spPr>
        <p:txBody>
          <a:bodyPr wrap="square" rtlCol="0">
            <a:spAutoFit/>
          </a:bodyPr>
          <a:lstStyle/>
          <a:p>
            <a:r>
              <a:rPr lang="en-US" dirty="0" smtClean="0"/>
              <a:t>Identify if there is another health benefit plan service that either paid or denied</a:t>
            </a:r>
            <a:endParaRPr lang="en-US" dirty="0"/>
          </a:p>
        </p:txBody>
      </p:sp>
      <p:cxnSp>
        <p:nvCxnSpPr>
          <p:cNvPr id="7" name="Straight Arrow Connector 6"/>
          <p:cNvCxnSpPr>
            <a:stCxn id="5" idx="2"/>
          </p:cNvCxnSpPr>
          <p:nvPr/>
        </p:nvCxnSpPr>
        <p:spPr>
          <a:xfrm flipH="1">
            <a:off x="5054496" y="1842460"/>
            <a:ext cx="2358017" cy="157002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34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11/10/2017</a:t>
            </a:r>
            <a:endParaRPr lang="en-US" dirty="0"/>
          </a:p>
        </p:txBody>
      </p:sp>
      <p:sp>
        <p:nvSpPr>
          <p:cNvPr id="9" name="Rectangle 2"/>
          <p:cNvSpPr>
            <a:spLocks noGrp="1" noChangeArrowheads="1"/>
          </p:cNvSpPr>
          <p:nvPr>
            <p:ph type="title"/>
          </p:nvPr>
        </p:nvSpPr>
        <p:spPr>
          <a:xfrm>
            <a:off x="625476" y="1406525"/>
            <a:ext cx="12604750" cy="725488"/>
          </a:xfrm>
          <a:noFill/>
        </p:spPr>
        <p:txBody>
          <a:bodyPr/>
          <a:lstStyle/>
          <a:p>
            <a:r>
              <a:rPr lang="en-US" sz="4400" dirty="0"/>
              <a:t>What questions do you have?</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
        <p:nvSpPr>
          <p:cNvPr id="12" name="Content Placeholder 2"/>
          <p:cNvSpPr txBox="1">
            <a:spLocks/>
          </p:cNvSpPr>
          <p:nvPr/>
        </p:nvSpPr>
        <p:spPr>
          <a:xfrm>
            <a:off x="904878" y="2276476"/>
            <a:ext cx="11109322" cy="3781424"/>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defTabSz="457154">
              <a:buFont typeface="Wingdings" panose="05000000000000000000" pitchFamily="2" charset="2"/>
              <a:buChar char="ü"/>
            </a:pPr>
            <a:endParaRPr lang="en-US" dirty="0">
              <a:solidFill>
                <a:srgbClr val="34BCBA"/>
              </a:solidFill>
            </a:endParaRPr>
          </a:p>
          <a:p>
            <a:pPr lvl="0">
              <a:lnSpc>
                <a:spcPct val="115000"/>
              </a:lnSpc>
              <a:spcBef>
                <a:spcPct val="30000"/>
              </a:spcBef>
              <a:defRPr/>
            </a:pPr>
            <a:r>
              <a:rPr lang="en-US" kern="0" dirty="0">
                <a:solidFill>
                  <a:schemeClr val="tx1"/>
                </a:solidFill>
              </a:rPr>
              <a:t>If you have question or need support you can: </a:t>
            </a:r>
          </a:p>
          <a:p>
            <a:pPr marL="285750" lvl="0" indent="-285750">
              <a:lnSpc>
                <a:spcPct val="115000"/>
              </a:lnSpc>
              <a:spcBef>
                <a:spcPct val="30000"/>
              </a:spcBef>
              <a:buFont typeface="Arial" pitchFamily="34" charset="0"/>
              <a:buChar char="•"/>
              <a:defRPr/>
            </a:pPr>
            <a:r>
              <a:rPr lang="en-US" kern="0" dirty="0">
                <a:solidFill>
                  <a:schemeClr val="tx1"/>
                </a:solidFill>
                <a:latin typeface="Arial" pitchFamily="34" charset="0"/>
                <a:cs typeface="Arial" pitchFamily="34" charset="0"/>
              </a:rPr>
              <a:t>Email: </a:t>
            </a:r>
          </a:p>
          <a:p>
            <a:pPr lvl="1">
              <a:lnSpc>
                <a:spcPct val="115000"/>
              </a:lnSpc>
              <a:spcBef>
                <a:spcPct val="30000"/>
              </a:spcBef>
              <a:defRPr/>
            </a:pPr>
            <a:r>
              <a:rPr lang="en-US" sz="2000" kern="0" dirty="0" smtClean="0">
                <a:latin typeface="Arial" pitchFamily="34" charset="0"/>
                <a:cs typeface="Arial" pitchFamily="34" charset="0"/>
                <a:hlinkClick r:id="rId3"/>
              </a:rPr>
              <a:t>NMPoviderSupport@Conduent.com</a:t>
            </a:r>
            <a:r>
              <a:rPr lang="en-US" sz="2000" kern="0" dirty="0" smtClean="0">
                <a:latin typeface="Arial" pitchFamily="34" charset="0"/>
                <a:cs typeface="Arial" pitchFamily="34" charset="0"/>
              </a:rPr>
              <a:t>  (General Questions</a:t>
            </a:r>
            <a:r>
              <a:rPr lang="en-US" sz="2000" kern="0" dirty="0">
                <a:latin typeface="Arial" pitchFamily="34" charset="0"/>
                <a:cs typeface="Arial" pitchFamily="34" charset="0"/>
              </a:rPr>
              <a:t>)</a:t>
            </a:r>
          </a:p>
          <a:p>
            <a:pPr lvl="1">
              <a:lnSpc>
                <a:spcPct val="115000"/>
              </a:lnSpc>
              <a:spcBef>
                <a:spcPct val="30000"/>
              </a:spcBef>
              <a:defRPr/>
            </a:pPr>
            <a:r>
              <a:rPr lang="en-US" sz="2000" kern="0" dirty="0" smtClean="0">
                <a:latin typeface="Arial" pitchFamily="34" charset="0"/>
                <a:cs typeface="Arial" pitchFamily="34" charset="0"/>
                <a:hlinkClick r:id="rId4"/>
              </a:rPr>
              <a:t>HIPAA.Desk.NM@Conduent.com</a:t>
            </a:r>
            <a:r>
              <a:rPr lang="en-US" sz="2000" kern="0" dirty="0" smtClean="0">
                <a:latin typeface="Arial" pitchFamily="34" charset="0"/>
                <a:cs typeface="Arial" pitchFamily="34" charset="0"/>
              </a:rPr>
              <a:t> </a:t>
            </a:r>
            <a:r>
              <a:rPr lang="en-US" sz="2000" kern="0" dirty="0">
                <a:latin typeface="Arial" pitchFamily="34" charset="0"/>
                <a:cs typeface="Arial" pitchFamily="34" charset="0"/>
              </a:rPr>
              <a:t>(HIPPA </a:t>
            </a:r>
            <a:r>
              <a:rPr lang="en-US" sz="2000" kern="0" dirty="0" smtClean="0">
                <a:latin typeface="Arial" pitchFamily="34" charset="0"/>
                <a:cs typeface="Arial" pitchFamily="34" charset="0"/>
              </a:rPr>
              <a:t>Specific</a:t>
            </a:r>
            <a:r>
              <a:rPr lang="en-US" sz="2000" kern="0" dirty="0">
                <a:latin typeface="Arial" pitchFamily="34" charset="0"/>
                <a:cs typeface="Arial" pitchFamily="34" charset="0"/>
              </a:rPr>
              <a:t>) </a:t>
            </a:r>
          </a:p>
          <a:p>
            <a:pPr lvl="1">
              <a:lnSpc>
                <a:spcPct val="115000"/>
              </a:lnSpc>
              <a:spcBef>
                <a:spcPct val="30000"/>
              </a:spcBef>
              <a:defRPr/>
            </a:pPr>
            <a:endParaRPr lang="en-US" sz="2000" kern="0" dirty="0">
              <a:latin typeface="Arial" pitchFamily="34" charset="0"/>
              <a:cs typeface="Arial" pitchFamily="34" charset="0"/>
            </a:endParaRPr>
          </a:p>
          <a:p>
            <a:pPr marL="285750" lvl="0" indent="-285750">
              <a:lnSpc>
                <a:spcPct val="115000"/>
              </a:lnSpc>
              <a:spcBef>
                <a:spcPct val="30000"/>
              </a:spcBef>
              <a:buFont typeface="Arial" pitchFamily="34" charset="0"/>
              <a:buChar char="•"/>
              <a:defRPr/>
            </a:pPr>
            <a:r>
              <a:rPr lang="en-US" kern="0" dirty="0">
                <a:solidFill>
                  <a:schemeClr val="tx1"/>
                </a:solidFill>
                <a:latin typeface="Arial" pitchFamily="34" charset="0"/>
                <a:cs typeface="Arial" pitchFamily="34" charset="0"/>
              </a:rPr>
              <a:t>Call </a:t>
            </a:r>
            <a:r>
              <a:rPr lang="en-US" b="1" u="sng" kern="0" dirty="0">
                <a:solidFill>
                  <a:schemeClr val="tx1"/>
                </a:solidFill>
                <a:latin typeface="Arial" pitchFamily="34" charset="0"/>
                <a:cs typeface="Arial" pitchFamily="34" charset="0"/>
              </a:rPr>
              <a:t>505-246-0710</a:t>
            </a:r>
            <a:r>
              <a:rPr lang="en-US" kern="0" dirty="0">
                <a:solidFill>
                  <a:schemeClr val="tx1"/>
                </a:solidFill>
                <a:latin typeface="Arial" pitchFamily="34" charset="0"/>
                <a:cs typeface="Arial" pitchFamily="34" charset="0"/>
              </a:rPr>
              <a:t> or </a:t>
            </a:r>
            <a:r>
              <a:rPr lang="en-US" b="1" u="sng" kern="0" dirty="0">
                <a:solidFill>
                  <a:schemeClr val="tx1"/>
                </a:solidFill>
                <a:latin typeface="Arial" pitchFamily="34" charset="0"/>
                <a:cs typeface="Arial" pitchFamily="34" charset="0"/>
              </a:rPr>
              <a:t>800-299-7304</a:t>
            </a:r>
            <a:r>
              <a:rPr lang="en-US" kern="0" dirty="0">
                <a:solidFill>
                  <a:schemeClr val="tx1"/>
                </a:solidFill>
                <a:latin typeface="Arial" pitchFamily="34" charset="0"/>
                <a:cs typeface="Arial" pitchFamily="34" charset="0"/>
              </a:rPr>
              <a:t> - to directly reach all provider help desks including Provider Relations, Provider Enrollment, the HIPAA/EMC help desk and TPL </a:t>
            </a:r>
          </a:p>
        </p:txBody>
      </p:sp>
    </p:spTree>
    <p:extLst>
      <p:ext uri="{BB962C8B-B14F-4D97-AF65-F5344CB8AC3E}">
        <p14:creationId xmlns:p14="http://schemas.microsoft.com/office/powerpoint/2010/main" val="21298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11/10/2017</a:t>
            </a:r>
            <a:endParaRPr lang="en-US" dirty="0"/>
          </a:p>
        </p:txBody>
      </p:sp>
      <p:sp>
        <p:nvSpPr>
          <p:cNvPr id="9" name="Rectangle 2"/>
          <p:cNvSpPr>
            <a:spLocks noGrp="1" noChangeArrowheads="1"/>
          </p:cNvSpPr>
          <p:nvPr>
            <p:ph type="title"/>
          </p:nvPr>
        </p:nvSpPr>
        <p:spPr>
          <a:xfrm>
            <a:off x="625476" y="1406525"/>
            <a:ext cx="12604750" cy="725488"/>
          </a:xfrm>
          <a:noFill/>
        </p:spPr>
        <p:txBody>
          <a:bodyPr/>
          <a:lstStyle/>
          <a:p>
            <a:r>
              <a:rPr lang="en-US" sz="4400" dirty="0"/>
              <a:t>Thank you</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
        <p:nvSpPr>
          <p:cNvPr id="12" name="Content Placeholder 2"/>
          <p:cNvSpPr txBox="1">
            <a:spLocks/>
          </p:cNvSpPr>
          <p:nvPr/>
        </p:nvSpPr>
        <p:spPr>
          <a:xfrm>
            <a:off x="904878" y="2276476"/>
            <a:ext cx="11109322" cy="3781424"/>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15000"/>
              </a:lnSpc>
              <a:spcBef>
                <a:spcPct val="30000"/>
              </a:spcBef>
              <a:defRPr/>
            </a:pPr>
            <a:r>
              <a:rPr lang="en-US" kern="0" dirty="0">
                <a:solidFill>
                  <a:schemeClr val="tx1"/>
                </a:solidFill>
                <a:latin typeface="Arial" pitchFamily="34" charset="0"/>
                <a:cs typeface="Arial" pitchFamily="34" charset="0"/>
              </a:rPr>
              <a:t>Special thanks to the community members for feedback and the development of this training session.  Brenda Johnson, Laurie Brennen, </a:t>
            </a:r>
            <a:r>
              <a:rPr lang="en-US" kern="0" dirty="0" err="1">
                <a:solidFill>
                  <a:schemeClr val="tx1"/>
                </a:solidFill>
                <a:latin typeface="Arial" pitchFamily="34" charset="0"/>
                <a:cs typeface="Arial" pitchFamily="34" charset="0"/>
              </a:rPr>
              <a:t>Lourie</a:t>
            </a:r>
            <a:r>
              <a:rPr lang="en-US" kern="0" dirty="0">
                <a:solidFill>
                  <a:schemeClr val="tx1"/>
                </a:solidFill>
                <a:latin typeface="Arial" pitchFamily="34" charset="0"/>
                <a:cs typeface="Arial" pitchFamily="34" charset="0"/>
              </a:rPr>
              <a:t> Pohl, Robert Hobbs, Nancy Searcy.  </a:t>
            </a:r>
          </a:p>
          <a:p>
            <a:pPr lvl="0">
              <a:lnSpc>
                <a:spcPct val="115000"/>
              </a:lnSpc>
              <a:spcBef>
                <a:spcPct val="30000"/>
              </a:spcBef>
              <a:defRPr/>
            </a:pPr>
            <a:endParaRPr lang="en-US" kern="0" dirty="0">
              <a:solidFill>
                <a:schemeClr val="tx1"/>
              </a:solidFill>
              <a:latin typeface="Arial" pitchFamily="34" charset="0"/>
              <a:cs typeface="Arial" pitchFamily="34" charset="0"/>
            </a:endParaRPr>
          </a:p>
          <a:p>
            <a:pPr lvl="0">
              <a:lnSpc>
                <a:spcPct val="115000"/>
              </a:lnSpc>
              <a:spcBef>
                <a:spcPct val="30000"/>
              </a:spcBef>
              <a:defRPr/>
            </a:pPr>
            <a:r>
              <a:rPr lang="en-US" kern="0" dirty="0">
                <a:solidFill>
                  <a:schemeClr val="tx1"/>
                </a:solidFill>
                <a:latin typeface="Arial" pitchFamily="34" charset="0"/>
                <a:cs typeface="Arial" pitchFamily="34" charset="0"/>
              </a:rPr>
              <a:t>It is only with your feedback we can continue to improve, please feel free to e-mail </a:t>
            </a:r>
            <a:r>
              <a:rPr lang="en-US" kern="0" dirty="0">
                <a:latin typeface="Arial" pitchFamily="34" charset="0"/>
                <a:cs typeface="Arial" pitchFamily="34" charset="0"/>
                <a:hlinkClick r:id="rId3"/>
              </a:rPr>
              <a:t>NMPoviderSupport@Conduent.com</a:t>
            </a:r>
            <a:r>
              <a:rPr lang="en-US" kern="0" dirty="0" smtClean="0">
                <a:solidFill>
                  <a:schemeClr val="tx1"/>
                </a:solidFill>
                <a:latin typeface="Arial" pitchFamily="34" charset="0"/>
                <a:cs typeface="Arial" pitchFamily="34" charset="0"/>
              </a:rPr>
              <a:t> </a:t>
            </a:r>
            <a:r>
              <a:rPr lang="en-US" kern="0" dirty="0">
                <a:solidFill>
                  <a:schemeClr val="tx1"/>
                </a:solidFill>
                <a:latin typeface="Arial" pitchFamily="34" charset="0"/>
                <a:cs typeface="Arial" pitchFamily="34" charset="0"/>
              </a:rPr>
              <a:t>with your feedback, comments and suggestions.  </a:t>
            </a:r>
          </a:p>
        </p:txBody>
      </p:sp>
    </p:spTree>
    <p:extLst>
      <p:ext uri="{BB962C8B-B14F-4D97-AF65-F5344CB8AC3E}">
        <p14:creationId xmlns:p14="http://schemas.microsoft.com/office/powerpoint/2010/main" val="19518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24000"/>
            <a:ext cx="13581063" cy="812800"/>
          </a:xfrm>
        </p:spPr>
        <p:txBody>
          <a:bodyPr/>
          <a:lstStyle/>
          <a:p>
            <a:r>
              <a:rPr lang="en-US" altLang="en-US" sz="4400" dirty="0">
                <a:cs typeface="Arial" pitchFamily="34" charset="0"/>
              </a:rPr>
              <a:t>Resources</a:t>
            </a:r>
            <a:endParaRPr lang="en-US" sz="4400" dirty="0"/>
          </a:p>
        </p:txBody>
      </p:sp>
      <p:sp>
        <p:nvSpPr>
          <p:cNvPr id="7" name="Text Placeholder 6"/>
          <p:cNvSpPr>
            <a:spLocks noGrp="1"/>
          </p:cNvSpPr>
          <p:nvPr>
            <p:ph type="body" sz="quarter" idx="13"/>
          </p:nvPr>
        </p:nvSpPr>
        <p:spPr>
          <a:xfrm>
            <a:off x="533970" y="2442029"/>
            <a:ext cx="13542393" cy="4229100"/>
          </a:xfrm>
        </p:spPr>
        <p:txBody>
          <a:bodyPr/>
          <a:lstStyle/>
          <a:p>
            <a:pPr>
              <a:lnSpc>
                <a:spcPct val="100000"/>
              </a:lnSpc>
              <a:defRPr/>
            </a:pPr>
            <a:r>
              <a:rPr lang="en-US" kern="0" dirty="0">
                <a:solidFill>
                  <a:schemeClr val="tx1"/>
                </a:solidFill>
                <a:latin typeface="Arial" pitchFamily="34" charset="0"/>
              </a:rPr>
              <a:t>When online use: </a:t>
            </a:r>
            <a:r>
              <a:rPr lang="en-US" kern="0" dirty="0">
                <a:solidFill>
                  <a:srgbClr val="C00000"/>
                </a:solidFill>
                <a:latin typeface="Arial" pitchFamily="34" charset="0"/>
              </a:rPr>
              <a:t>Ask Service </a:t>
            </a:r>
            <a:r>
              <a:rPr lang="en-US" kern="0" dirty="0" smtClean="0">
                <a:solidFill>
                  <a:srgbClr val="C00000"/>
                </a:solidFill>
                <a:latin typeface="Arial" pitchFamily="34" charset="0"/>
              </a:rPr>
              <a:t>Representative</a:t>
            </a:r>
          </a:p>
          <a:p>
            <a:pPr>
              <a:lnSpc>
                <a:spcPct val="100000"/>
              </a:lnSpc>
              <a:defRPr/>
            </a:pPr>
            <a:r>
              <a:rPr lang="en-US" kern="0" dirty="0" smtClean="0">
                <a:solidFill>
                  <a:schemeClr val="tx1"/>
                </a:solidFill>
                <a:latin typeface="Arial" pitchFamily="34" charset="0"/>
                <a:hlinkClick r:id="rId2"/>
              </a:rPr>
              <a:t>HIPAA.Desk.NM@Conduent.com</a:t>
            </a:r>
            <a:endParaRPr lang="en-US" kern="0" dirty="0" smtClean="0">
              <a:solidFill>
                <a:schemeClr val="tx1"/>
              </a:solidFill>
              <a:latin typeface="Arial" pitchFamily="34" charset="0"/>
            </a:endParaRPr>
          </a:p>
          <a:p>
            <a:pPr>
              <a:lnSpc>
                <a:spcPct val="100000"/>
              </a:lnSpc>
              <a:defRPr/>
            </a:pPr>
            <a:r>
              <a:rPr lang="en-US" kern="0" dirty="0" smtClean="0">
                <a:latin typeface="Arial" pitchFamily="34" charset="0"/>
                <a:hlinkClick r:id="rId3"/>
              </a:rPr>
              <a:t>NMProviderSupport@Conduent.com</a:t>
            </a:r>
            <a:endParaRPr lang="en-US" kern="0" dirty="0">
              <a:latin typeface="Arial" pitchFamily="34" charset="0"/>
            </a:endParaRPr>
          </a:p>
          <a:p>
            <a:pPr>
              <a:lnSpc>
                <a:spcPct val="100000"/>
              </a:lnSpc>
              <a:defRPr/>
            </a:pPr>
            <a:endParaRPr lang="en-US" kern="0" dirty="0">
              <a:solidFill>
                <a:schemeClr val="tx1"/>
              </a:solidFill>
              <a:latin typeface="Arial" pitchFamily="34" charset="0"/>
            </a:endParaRPr>
          </a:p>
          <a:p>
            <a:pPr>
              <a:lnSpc>
                <a:spcPct val="100000"/>
              </a:lnSpc>
              <a:defRPr/>
            </a:pPr>
            <a:r>
              <a:rPr lang="en-US" kern="0" dirty="0">
                <a:solidFill>
                  <a:schemeClr val="tx1"/>
                </a:solidFill>
                <a:latin typeface="Arial" pitchFamily="34" charset="0"/>
              </a:rPr>
              <a:t>Call Center </a:t>
            </a:r>
            <a:r>
              <a:rPr lang="en-US" u="sng" kern="0" dirty="0">
                <a:solidFill>
                  <a:schemeClr val="tx1"/>
                </a:solidFill>
                <a:latin typeface="Arial" pitchFamily="34" charset="0"/>
              </a:rPr>
              <a:t>505-246-0710</a:t>
            </a:r>
            <a:r>
              <a:rPr lang="en-US" kern="0" dirty="0">
                <a:solidFill>
                  <a:schemeClr val="tx1"/>
                </a:solidFill>
                <a:latin typeface="Arial" pitchFamily="34" charset="0"/>
              </a:rPr>
              <a:t> or </a:t>
            </a:r>
            <a:r>
              <a:rPr lang="en-US" u="sng" kern="0" dirty="0">
                <a:solidFill>
                  <a:schemeClr val="tx1"/>
                </a:solidFill>
                <a:latin typeface="Arial" pitchFamily="34" charset="0"/>
              </a:rPr>
              <a:t>800-299-7304</a:t>
            </a:r>
            <a:endParaRPr lang="en-US" kern="0" dirty="0">
              <a:solidFill>
                <a:schemeClr val="tx1"/>
              </a:solidFill>
              <a:latin typeface="Arial" pitchFamily="34" charset="0"/>
            </a:endParaRPr>
          </a:p>
          <a:p>
            <a:pPr marL="1588" lvl="1">
              <a:spcBef>
                <a:spcPts val="0"/>
              </a:spcBef>
              <a:buSzPct val="75000"/>
              <a:defRPr/>
            </a:pPr>
            <a:endParaRPr lang="en-US" kern="0" dirty="0">
              <a:solidFill>
                <a:schemeClr val="tx1"/>
              </a:solidFill>
              <a:latin typeface="Arial" pitchFamily="34" charset="0"/>
            </a:endParaRPr>
          </a:p>
          <a:p>
            <a:pPr marL="1588" lvl="1">
              <a:spcBef>
                <a:spcPts val="0"/>
              </a:spcBef>
              <a:buSzPct val="75000"/>
              <a:defRPr/>
            </a:pPr>
            <a:r>
              <a:rPr lang="en-US" kern="0" dirty="0">
                <a:latin typeface="Arial" pitchFamily="34" charset="0"/>
              </a:rPr>
              <a:t>New Mexico Web Portal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Information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Links and FAQ section </a:t>
            </a:r>
          </a:p>
          <a:p>
            <a:pPr marL="801688" lvl="2" indent="-342900">
              <a:spcBef>
                <a:spcPts val="0"/>
              </a:spcBef>
              <a:buSzPct val="75000"/>
              <a:buFont typeface="Arial" panose="020B0604020202020204" pitchFamily="34" charset="0"/>
              <a:buChar char="•"/>
              <a:defRPr/>
            </a:pPr>
            <a:r>
              <a:rPr lang="en-US" kern="0" dirty="0">
                <a:latin typeface="Arial" pitchFamily="34" charset="0"/>
              </a:rPr>
              <a:t>Provider Login section </a:t>
            </a:r>
          </a:p>
          <a:p>
            <a:endParaRPr lang="en-US" dirty="0"/>
          </a:p>
        </p:txBody>
      </p:sp>
      <p:sp>
        <p:nvSpPr>
          <p:cNvPr id="30" name="Date Placeholder 1"/>
          <p:cNvSpPr>
            <a:spLocks noGrp="1"/>
          </p:cNvSpPr>
          <p:nvPr>
            <p:ph type="dt" sz="half" idx="10"/>
          </p:nvPr>
        </p:nvSpPr>
        <p:spPr>
          <a:xfrm>
            <a:off x="477520" y="7627621"/>
            <a:ext cx="1385195" cy="438150"/>
          </a:xfrm>
        </p:spPr>
        <p:txBody>
          <a:bodyPr/>
          <a:lstStyle/>
          <a:p>
            <a:r>
              <a:rPr lang="en-US" smtClean="0"/>
              <a:t>10/9/2017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smtClean="0"/>
              <a:t>Family Planning Workshop</a:t>
            </a:r>
            <a:endParaRPr lang="en-US" dirty="0"/>
          </a:p>
        </p:txBody>
      </p:sp>
    </p:spTree>
    <p:extLst>
      <p:ext uri="{BB962C8B-B14F-4D97-AF65-F5344CB8AC3E}">
        <p14:creationId xmlns:p14="http://schemas.microsoft.com/office/powerpoint/2010/main" val="3136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smtClean="0"/>
              <a:t>Important State Websites</a:t>
            </a:r>
            <a:endParaRPr lang="en-US" sz="4400" dirty="0"/>
          </a:p>
        </p:txBody>
      </p:sp>
      <p:sp>
        <p:nvSpPr>
          <p:cNvPr id="3" name="Date Placeholder 2"/>
          <p:cNvSpPr>
            <a:spLocks noGrp="1"/>
          </p:cNvSpPr>
          <p:nvPr>
            <p:ph type="dt" sz="half" idx="10"/>
          </p:nvPr>
        </p:nvSpPr>
        <p:spPr/>
        <p:txBody>
          <a:bodyPr/>
          <a:lstStyle/>
          <a:p>
            <a:r>
              <a:rPr lang="en-US" smtClean="0"/>
              <a:t>10/9/2017</a:t>
            </a:r>
            <a:endParaRPr lang="en-US" dirty="0"/>
          </a:p>
        </p:txBody>
      </p:sp>
      <p:sp>
        <p:nvSpPr>
          <p:cNvPr id="4" name="Footer Placeholder 3"/>
          <p:cNvSpPr>
            <a:spLocks noGrp="1"/>
          </p:cNvSpPr>
          <p:nvPr>
            <p:ph type="ftr" sz="quarter" idx="11"/>
          </p:nvPr>
        </p:nvSpPr>
        <p:spPr/>
        <p:txBody>
          <a:bodyPr/>
          <a:lstStyle/>
          <a:p>
            <a:r>
              <a:rPr lang="en-US" smtClean="0"/>
              <a:t>Family Planning Workshop</a:t>
            </a:r>
            <a:endParaRPr lang="en-US" dirty="0"/>
          </a:p>
        </p:txBody>
      </p:sp>
      <p:sp>
        <p:nvSpPr>
          <p:cNvPr id="5" name="Text Placeholder 4"/>
          <p:cNvSpPr>
            <a:spLocks noGrp="1"/>
          </p:cNvSpPr>
          <p:nvPr>
            <p:ph type="body" sz="quarter" idx="13"/>
          </p:nvPr>
        </p:nvSpPr>
        <p:spPr>
          <a:xfrm>
            <a:off x="520699" y="2260600"/>
            <a:ext cx="13542393" cy="4229100"/>
          </a:xfrm>
        </p:spPr>
        <p:txBody>
          <a:bodyPr/>
          <a:lstStyle/>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STATE WEBSITE:</a:t>
            </a:r>
          </a:p>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PROGRAM POLICY MANUAL</a:t>
            </a:r>
          </a:p>
          <a:p>
            <a:pPr marL="908050" lvl="1" indent="-436563" defTabSz="914400" fontAlgn="base">
              <a:lnSpc>
                <a:spcPct val="90000"/>
              </a:lnSpc>
              <a:spcBef>
                <a:spcPct val="30000"/>
              </a:spcBef>
              <a:spcAft>
                <a:spcPct val="0"/>
              </a:spcAft>
              <a:buSzPct val="75000"/>
              <a:buFontTx/>
              <a:buChar char="•"/>
              <a:defRPr/>
            </a:pPr>
            <a:r>
              <a:rPr lang="en-US" kern="0" dirty="0">
                <a:solidFill>
                  <a:schemeClr val="tx1"/>
                </a:solidFill>
                <a:latin typeface="Arial" pitchFamily="34" charset="0"/>
                <a:cs typeface="Arial" pitchFamily="34" charset="0"/>
                <a:hlinkClick r:id="rId2"/>
              </a:rPr>
              <a:t>http://www.hsd.state.nm.us/mad/policymanual.html</a:t>
            </a:r>
            <a:endParaRPr lang="en-US" kern="0" dirty="0">
              <a:solidFill>
                <a:schemeClr val="tx1"/>
              </a:solidFill>
              <a:latin typeface="Arial" pitchFamily="34" charset="0"/>
              <a:cs typeface="Arial" pitchFamily="34" charset="0"/>
            </a:endParaRPr>
          </a:p>
          <a:p>
            <a:pPr marL="908050" lvl="1" indent="-436563" defTabSz="914400" fontAlgn="base">
              <a:lnSpc>
                <a:spcPct val="90000"/>
              </a:lnSpc>
              <a:spcBef>
                <a:spcPct val="30000"/>
              </a:spcBef>
              <a:spcAft>
                <a:spcPct val="0"/>
              </a:spcAft>
              <a:buSzPct val="75000"/>
              <a:buFontTx/>
              <a:buChar char="•"/>
              <a:defRPr/>
            </a:pPr>
            <a:endParaRPr lang="en-US" kern="0" dirty="0">
              <a:solidFill>
                <a:schemeClr val="tx1"/>
              </a:solidFill>
              <a:latin typeface="Arial" pitchFamily="34" charset="0"/>
              <a:cs typeface="Arial" pitchFamily="34" charset="0"/>
            </a:endParaRPr>
          </a:p>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BILLING INSTRUCTIONS</a:t>
            </a:r>
          </a:p>
          <a:p>
            <a:pPr marL="908050" lvl="1" indent="-436563" defTabSz="914400" fontAlgn="base">
              <a:lnSpc>
                <a:spcPct val="90000"/>
              </a:lnSpc>
              <a:spcBef>
                <a:spcPct val="30000"/>
              </a:spcBef>
              <a:spcAft>
                <a:spcPct val="0"/>
              </a:spcAft>
              <a:buSzPct val="75000"/>
              <a:buFontTx/>
              <a:buChar char="•"/>
              <a:defRPr/>
            </a:pPr>
            <a:r>
              <a:rPr lang="en-US" kern="0" dirty="0">
                <a:solidFill>
                  <a:schemeClr val="tx1"/>
                </a:solidFill>
                <a:latin typeface="Arial" pitchFamily="34" charset="0"/>
                <a:cs typeface="Arial" pitchFamily="34" charset="0"/>
                <a:hlinkClick r:id="rId3"/>
              </a:rPr>
              <a:t>http://www.hsd.state.nm.us/mad/billinginstructions.html</a:t>
            </a:r>
            <a:endParaRPr lang="en-US" kern="0" dirty="0">
              <a:solidFill>
                <a:schemeClr val="tx1"/>
              </a:solidFill>
              <a:latin typeface="Arial" pitchFamily="34" charset="0"/>
              <a:cs typeface="Arial" pitchFamily="34" charset="0"/>
            </a:endParaRPr>
          </a:p>
          <a:p>
            <a:pPr marL="908050" lvl="1" indent="-436563" defTabSz="914400" fontAlgn="base">
              <a:lnSpc>
                <a:spcPct val="90000"/>
              </a:lnSpc>
              <a:spcBef>
                <a:spcPct val="30000"/>
              </a:spcBef>
              <a:spcAft>
                <a:spcPct val="0"/>
              </a:spcAft>
              <a:buSzPct val="75000"/>
              <a:defRPr/>
            </a:pPr>
            <a:endParaRPr lang="en-US" kern="0" dirty="0">
              <a:solidFill>
                <a:schemeClr val="tx1"/>
              </a:solidFill>
              <a:latin typeface="Arial" pitchFamily="34" charset="0"/>
              <a:cs typeface="Arial" pitchFamily="34" charset="0"/>
            </a:endParaRPr>
          </a:p>
          <a:p>
            <a:pPr lvl="0" defTabSz="914400" fontAlgn="base">
              <a:lnSpc>
                <a:spcPct val="90000"/>
              </a:lnSpc>
              <a:spcBef>
                <a:spcPct val="30000"/>
              </a:spcBef>
              <a:spcAft>
                <a:spcPct val="0"/>
              </a:spcAft>
              <a:defRPr/>
            </a:pPr>
            <a:r>
              <a:rPr lang="en-US" b="1" kern="0" dirty="0">
                <a:solidFill>
                  <a:schemeClr val="tx1"/>
                </a:solidFill>
                <a:latin typeface="Arial" pitchFamily="34" charset="0"/>
                <a:cs typeface="Arial" pitchFamily="34" charset="0"/>
              </a:rPr>
              <a:t>REGISTERS AND SUPPLEMENTS:</a:t>
            </a:r>
          </a:p>
          <a:p>
            <a:pPr marL="908050" lvl="1" indent="-436563">
              <a:lnSpc>
                <a:spcPct val="90000"/>
              </a:lnSpc>
              <a:spcBef>
                <a:spcPct val="30000"/>
              </a:spcBef>
              <a:buSzPct val="75000"/>
              <a:buFontTx/>
              <a:buChar char="•"/>
              <a:defRPr/>
            </a:pPr>
            <a:r>
              <a:rPr lang="en-US" kern="0" dirty="0">
                <a:latin typeface="Arial" pitchFamily="34" charset="0"/>
                <a:cs typeface="Arial" pitchFamily="34" charset="0"/>
                <a:hlinkClick r:id="rId4"/>
              </a:rPr>
              <a:t>http://www.hsd.state.nm.us/mad/registers/2012.html</a:t>
            </a:r>
            <a:endParaRPr lang="en-US" dirty="0"/>
          </a:p>
        </p:txBody>
      </p:sp>
    </p:spTree>
    <p:extLst>
      <p:ext uri="{BB962C8B-B14F-4D97-AF65-F5344CB8AC3E}">
        <p14:creationId xmlns:p14="http://schemas.microsoft.com/office/powerpoint/2010/main" val="400121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72691" y="3581400"/>
            <a:ext cx="8305159" cy="1371600"/>
          </a:xfrm>
          <a:solidFill>
            <a:schemeClr val="bg1"/>
          </a:solidFill>
        </p:spPr>
        <p:txBody>
          <a:bodyPr/>
          <a:lstStyle/>
          <a:p>
            <a:r>
              <a:rPr lang="en-US" dirty="0" smtClean="0"/>
              <a:t>Claim Form Instructions</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413911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341120" y="365763"/>
            <a:ext cx="11153143" cy="971550"/>
          </a:xfrm>
        </p:spPr>
        <p:txBody>
          <a:bodyPr/>
          <a:lstStyle/>
          <a:p>
            <a:pPr algn="l"/>
            <a:r>
              <a:rPr lang="en-US" sz="3600" dirty="0"/>
              <a:t>Where Do I Get a Copy of Claim Form Instructions?</a:t>
            </a:r>
            <a:r>
              <a:rPr lang="en-US" sz="4000" dirty="0">
                <a:solidFill>
                  <a:schemeClr val="accent3">
                    <a:lumMod val="50000"/>
                  </a:schemeClr>
                </a:solidFill>
              </a:rPr>
              <a:t>	</a:t>
            </a:r>
          </a:p>
        </p:txBody>
      </p:sp>
      <p:sp>
        <p:nvSpPr>
          <p:cNvPr id="6" name="Date Placeholder 5"/>
          <p:cNvSpPr>
            <a:spLocks noGrp="1"/>
          </p:cNvSpPr>
          <p:nvPr>
            <p:ph type="dt" sz="half" idx="2"/>
          </p:nvPr>
        </p:nvSpPr>
        <p:spPr/>
        <p:txBody>
          <a:bodyPr/>
          <a:lstStyle/>
          <a:p>
            <a:pPr>
              <a:defRPr/>
            </a:pPr>
            <a:r>
              <a:rPr lang="en-US" smtClean="0"/>
              <a:t>11/10/2017</a:t>
            </a:r>
            <a:endParaRPr dirty="0"/>
          </a:p>
        </p:txBody>
      </p:sp>
      <p:sp>
        <p:nvSpPr>
          <p:cNvPr id="13" name="TextBox 12"/>
          <p:cNvSpPr txBox="1"/>
          <p:nvPr/>
        </p:nvSpPr>
        <p:spPr>
          <a:xfrm>
            <a:off x="6324602" y="6949441"/>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smtClean="0">
                <a:latin typeface="Arial"/>
              </a:rPr>
              <a:t> </a:t>
            </a:r>
            <a:endParaRPr lang="en-US" dirty="0">
              <a:latin typeface="Arial"/>
            </a:endParaRPr>
          </a:p>
        </p:txBody>
      </p:sp>
      <p:pic>
        <p:nvPicPr>
          <p:cNvPr id="1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6" name="Text Box 6"/>
          <p:cNvSpPr txBox="1">
            <a:spLocks noChangeArrowheads="1"/>
          </p:cNvSpPr>
          <p:nvPr/>
        </p:nvSpPr>
        <p:spPr bwMode="auto">
          <a:xfrm>
            <a:off x="9231975" y="3212434"/>
            <a:ext cx="5103949" cy="1455325"/>
          </a:xfrm>
          <a:prstGeom prst="rect">
            <a:avLst/>
          </a:prstGeom>
          <a:solidFill>
            <a:schemeClr val="bg1"/>
          </a:solidFill>
          <a:ln w="9525">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a:t>
            </a:r>
            <a:r>
              <a:rPr lang="en-US" sz="2000" dirty="0" smtClean="0">
                <a:latin typeface="Arial"/>
              </a:rPr>
              <a:t>then </a:t>
            </a:r>
            <a:r>
              <a:rPr lang="en-US" sz="2000" u="sng" dirty="0" smtClean="0">
                <a:solidFill>
                  <a:srgbClr val="C00000"/>
                </a:solidFill>
                <a:latin typeface="Arial"/>
              </a:rPr>
              <a:t>Forms, Publications, and Instructions </a:t>
            </a:r>
            <a:r>
              <a:rPr lang="en-US" sz="2000" dirty="0" smtClean="0">
                <a:latin typeface="Arial"/>
              </a:rPr>
              <a:t>under </a:t>
            </a:r>
            <a:r>
              <a:rPr lang="en-US" sz="2000" dirty="0">
                <a:latin typeface="Arial"/>
              </a:rPr>
              <a:t>Provider Information </a:t>
            </a:r>
            <a:r>
              <a:rPr lang="en-US" dirty="0">
                <a:solidFill>
                  <a:srgbClr val="C00000"/>
                </a:solidFill>
                <a:latin typeface="Arial"/>
              </a:rPr>
              <a:t/>
            </a:r>
            <a:br>
              <a:rPr lang="en-US" dirty="0">
                <a:solidFill>
                  <a:srgbClr val="C00000"/>
                </a:solidFill>
                <a:latin typeface="Arial"/>
              </a:rPr>
            </a:br>
            <a:endParaRPr lang="en-US" dirty="0">
              <a:solidFill>
                <a:srgbClr val="C00000"/>
              </a:solidFill>
              <a:latin typeface="Arial"/>
            </a:endParaRPr>
          </a:p>
        </p:txBody>
      </p:sp>
      <p:sp>
        <p:nvSpPr>
          <p:cNvPr id="17" name="Oval 16"/>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246397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12222480" y="1251586"/>
            <a:ext cx="2390140" cy="655106"/>
          </a:xfrm>
          <a:prstGeom prst="rect">
            <a:avLst/>
          </a:prstGeom>
          <a:solidFill>
            <a:schemeClr val="bg1"/>
          </a:solidFill>
          <a:ln w="9525">
            <a:noFill/>
            <a:miter lim="800000"/>
            <a:headEnd/>
            <a:tailEnd/>
          </a:ln>
        </p:spPr>
        <p:txBody>
          <a:bodyPr wrap="square" lIns="130609" tIns="65305" rIns="130609" bIns="65305">
            <a:spAutoFit/>
          </a:bodyPr>
          <a:lstStyle/>
          <a:p>
            <a:r>
              <a:rPr lang="en-US" sz="3400" dirty="0">
                <a:latin typeface="Times New Roman" pitchFamily="18" charset="0"/>
              </a:rPr>
              <a:t>Scroll down</a:t>
            </a:r>
          </a:p>
        </p:txBody>
      </p:sp>
      <p:sp>
        <p:nvSpPr>
          <p:cNvPr id="2" name="Rectangle 2"/>
          <p:cNvSpPr>
            <a:spLocks noGrp="1" noChangeArrowheads="1"/>
          </p:cNvSpPr>
          <p:nvPr>
            <p:ph type="title"/>
          </p:nvPr>
        </p:nvSpPr>
        <p:spPr>
          <a:xfrm>
            <a:off x="371475" y="274320"/>
            <a:ext cx="12058650" cy="868680"/>
          </a:xfrm>
        </p:spPr>
        <p:txBody>
          <a:bodyPr>
            <a:noAutofit/>
          </a:bodyPr>
          <a:lstStyle/>
          <a:p>
            <a:pPr algn="l"/>
            <a:r>
              <a:rPr lang="en-US" sz="3600" dirty="0"/>
              <a:t>Where Do I Get a Copy of Claim Form Instructions?</a:t>
            </a:r>
          </a:p>
        </p:txBody>
      </p:sp>
      <p:sp>
        <p:nvSpPr>
          <p:cNvPr id="5" name="Line 5"/>
          <p:cNvSpPr>
            <a:spLocks noChangeShapeType="1"/>
          </p:cNvSpPr>
          <p:nvPr/>
        </p:nvSpPr>
        <p:spPr bwMode="auto">
          <a:xfrm>
            <a:off x="13289280" y="2297430"/>
            <a:ext cx="0" cy="329184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09" tIns="65305" rIns="130609" bIns="65305"/>
          <a:lstStyle/>
          <a:p>
            <a:endParaRPr lang="en-US" dirty="0">
              <a:solidFill>
                <a:prstClr val="black"/>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1" y="1251586"/>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22480" y="5897882"/>
            <a:ext cx="4023360" cy="655106"/>
          </a:xfrm>
          <a:prstGeom prst="rect">
            <a:avLst/>
          </a:prstGeom>
          <a:noFill/>
          <a:ln w="9525">
            <a:noFill/>
            <a:miter lim="800000"/>
            <a:headEnd/>
            <a:tailEnd/>
          </a:ln>
        </p:spPr>
        <p:txBody>
          <a:bodyPr lIns="130609" tIns="65305" rIns="130609" bIns="65305">
            <a:spAutoFit/>
          </a:bodyPr>
          <a:lstStyle/>
          <a:p>
            <a:r>
              <a:rPr lang="en-US" sz="3400" dirty="0">
                <a:latin typeface="Times New Roman" pitchFamily="18" charset="0"/>
              </a:rPr>
              <a:t>Open file</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
        <p:nvSpPr>
          <p:cNvPr id="3" name="Date Placeholder 2"/>
          <p:cNvSpPr>
            <a:spLocks noGrp="1"/>
          </p:cNvSpPr>
          <p:nvPr>
            <p:ph type="dt" sz="half" idx="2"/>
          </p:nvPr>
        </p:nvSpPr>
        <p:spPr/>
        <p:txBody>
          <a:bodyPr/>
          <a:lstStyle/>
          <a:p>
            <a:pPr>
              <a:defRPr/>
            </a:pPr>
            <a:r>
              <a:rPr lang="en-US" smtClean="0"/>
              <a:t>11/10/2017</a:t>
            </a:r>
            <a:endParaRPr dirty="0"/>
          </a:p>
        </p:txBody>
      </p:sp>
    </p:spTree>
    <p:extLst>
      <p:ext uri="{BB962C8B-B14F-4D97-AF65-F5344CB8AC3E}">
        <p14:creationId xmlns:p14="http://schemas.microsoft.com/office/powerpoint/2010/main" val="121065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smtClean="0"/>
              <a:t>Timely Filing</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94811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117866"/>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latin typeface="Times New Roman" pitchFamily="18" charset="0"/>
              </a:rPr>
              <a:t>The first digit indicates what the claim “media” is:</a:t>
            </a:r>
          </a:p>
          <a:p>
            <a:pPr>
              <a:spcBef>
                <a:spcPct val="50000"/>
              </a:spcBef>
            </a:pPr>
            <a:r>
              <a:rPr lang="en-US" sz="2400" b="1" dirty="0">
                <a:solidFill>
                  <a:srgbClr val="000000"/>
                </a:solidFill>
                <a:latin typeface="Times New Roman" pitchFamily="18" charset="0"/>
              </a:rPr>
              <a:t>2 = electronic crossover</a:t>
            </a:r>
          </a:p>
          <a:p>
            <a:pPr>
              <a:spcBef>
                <a:spcPct val="50000"/>
              </a:spcBef>
            </a:pPr>
            <a:r>
              <a:rPr lang="en-US" sz="2400" b="1" dirty="0">
                <a:solidFill>
                  <a:srgbClr val="000000"/>
                </a:solidFill>
                <a:latin typeface="Times New Roman" pitchFamily="18" charset="0"/>
              </a:rPr>
              <a:t>3 = other electronic claim</a:t>
            </a:r>
          </a:p>
          <a:p>
            <a:pPr>
              <a:spcBef>
                <a:spcPct val="50000"/>
              </a:spcBef>
            </a:pPr>
            <a:r>
              <a:rPr lang="en-US" sz="2400" b="1" dirty="0">
                <a:solidFill>
                  <a:srgbClr val="000000"/>
                </a:solidFill>
                <a:latin typeface="Times New Roman" pitchFamily="18" charset="0"/>
              </a:rPr>
              <a:t>4 = system generated            claim or adjustment</a:t>
            </a:r>
          </a:p>
          <a:p>
            <a:pPr>
              <a:spcBef>
                <a:spcPct val="50000"/>
              </a:spcBef>
            </a:pPr>
            <a:r>
              <a:rPr lang="en-US" sz="2400" b="1" dirty="0">
                <a:solidFill>
                  <a:srgbClr val="000000"/>
                </a:solidFill>
                <a:latin typeface="Times New Roman" pitchFamily="18" charset="0"/>
              </a:rPr>
              <a:t>8 = paper claim</a:t>
            </a:r>
          </a:p>
          <a:p>
            <a:pPr>
              <a:spcBef>
                <a:spcPct val="50000"/>
              </a:spcBef>
            </a:pPr>
            <a:r>
              <a:rPr lang="en-US" sz="2400" b="1" dirty="0">
                <a:solidFill>
                  <a:srgbClr val="000000"/>
                </a:solidFill>
                <a:latin typeface="Times New Roman" pitchFamily="18" charset="0"/>
              </a:rPr>
              <a:t>9 = Web portal claim entry</a:t>
            </a:r>
          </a:p>
        </p:txBody>
      </p:sp>
      <p:sp>
        <p:nvSpPr>
          <p:cNvPr id="100357" name="Line 5"/>
          <p:cNvSpPr>
            <a:spLocks noChangeShapeType="1"/>
          </p:cNvSpPr>
          <p:nvPr/>
        </p:nvSpPr>
        <p:spPr bwMode="auto">
          <a:xfrm>
            <a:off x="5608320" y="2324100"/>
            <a:ext cx="0" cy="1371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746969"/>
            <a:ext cx="1889760" cy="1978558"/>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latin typeface="Times New Roman" pitchFamily="18" charset="0"/>
              </a:rPr>
              <a:t>The last two digits of the year the claim was received</a:t>
            </a:r>
          </a:p>
        </p:txBody>
      </p:sp>
      <p:sp>
        <p:nvSpPr>
          <p:cNvPr id="100359" name="Line 7"/>
          <p:cNvSpPr>
            <a:spLocks noChangeShapeType="1"/>
          </p:cNvSpPr>
          <p:nvPr/>
        </p:nvSpPr>
        <p:spPr bwMode="auto">
          <a:xfrm>
            <a:off x="6583680" y="2327728"/>
            <a:ext cx="853440" cy="219456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33221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The numeric day of the year.</a:t>
            </a:r>
          </a:p>
        </p:txBody>
      </p:sp>
      <p:sp>
        <p:nvSpPr>
          <p:cNvPr id="100361" name="Line 9"/>
          <p:cNvSpPr>
            <a:spLocks noChangeShapeType="1"/>
          </p:cNvSpPr>
          <p:nvPr/>
        </p:nvSpPr>
        <p:spPr bwMode="auto">
          <a:xfrm>
            <a:off x="5974080" y="5935980"/>
            <a:ext cx="609600" cy="50292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035040"/>
            <a:ext cx="975360" cy="40386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This is the Julian Date - this represents the date the claim was received by </a:t>
            </a:r>
            <a:r>
              <a:rPr lang="en-US" b="1" dirty="0" smtClean="0">
                <a:solidFill>
                  <a:srgbClr val="000000"/>
                </a:solidFill>
                <a:latin typeface="Times New Roman" pitchFamily="18" charset="0"/>
              </a:rPr>
              <a:t>Conduent: </a:t>
            </a:r>
            <a:r>
              <a:rPr lang="en-US" b="1" dirty="0">
                <a:solidFill>
                  <a:srgbClr val="000000"/>
                </a:solidFill>
                <a:latin typeface="Times New Roman" pitchFamily="18" charset="0"/>
              </a:rPr>
              <a:t>this claim was received the 49</a:t>
            </a:r>
            <a:r>
              <a:rPr lang="en-US" b="1" baseline="30000" dirty="0">
                <a:solidFill>
                  <a:srgbClr val="000000"/>
                </a:solidFill>
                <a:latin typeface="Times New Roman" pitchFamily="18" charset="0"/>
              </a:rPr>
              <a:t>th</a:t>
            </a:r>
            <a:r>
              <a:rPr lang="en-US" b="1" dirty="0">
                <a:solidFill>
                  <a:srgbClr val="000000"/>
                </a:solidFill>
                <a:latin typeface="Times New Roman" pitchFamily="18" charset="0"/>
              </a:rPr>
              <a:t> day of 2016, or February 18, 2016</a:t>
            </a:r>
          </a:p>
        </p:txBody>
      </p:sp>
      <p:sp>
        <p:nvSpPr>
          <p:cNvPr id="100364" name="Line 12"/>
          <p:cNvSpPr>
            <a:spLocks noChangeShapeType="1"/>
          </p:cNvSpPr>
          <p:nvPr/>
        </p:nvSpPr>
        <p:spPr bwMode="auto">
          <a:xfrm>
            <a:off x="7802880" y="2324100"/>
            <a:ext cx="12192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324100"/>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Batch number</a:t>
            </a:r>
          </a:p>
        </p:txBody>
      </p:sp>
      <p:sp>
        <p:nvSpPr>
          <p:cNvPr id="100367" name="Line 15"/>
          <p:cNvSpPr>
            <a:spLocks noChangeShapeType="1"/>
          </p:cNvSpPr>
          <p:nvPr/>
        </p:nvSpPr>
        <p:spPr bwMode="auto">
          <a:xfrm>
            <a:off x="6096000" y="2324100"/>
            <a:ext cx="10972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364480" y="2324100"/>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a:off x="10119360" y="2324100"/>
            <a:ext cx="10972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728960" y="2324100"/>
            <a:ext cx="0" cy="261366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latin typeface="Times New Roman" pitchFamily="18" charset="0"/>
              </a:rPr>
              <a:t>The claim number within the batch.</a:t>
            </a:r>
          </a:p>
        </p:txBody>
      </p:sp>
      <p:sp>
        <p:nvSpPr>
          <p:cNvPr id="100372" name="Text Box 20"/>
          <p:cNvSpPr txBox="1">
            <a:spLocks noChangeArrowheads="1"/>
          </p:cNvSpPr>
          <p:nvPr/>
        </p:nvSpPr>
        <p:spPr bwMode="auto">
          <a:xfrm>
            <a:off x="4511041" y="1661115"/>
            <a:ext cx="6709444"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latin typeface="Trebuchet MS" pitchFamily="34" charset="0"/>
              </a:rPr>
              <a:t> </a:t>
            </a:r>
            <a:r>
              <a:rPr lang="en-US" sz="4900" b="1" dirty="0">
                <a:solidFill>
                  <a:srgbClr val="34BCBA">
                    <a:lumMod val="75000"/>
                  </a:srgbClr>
                </a:solidFill>
                <a:latin typeface="Trebuchet MS" pitchFamily="34" charset="0"/>
              </a:rPr>
              <a:t>91604900085000001</a:t>
            </a:r>
          </a:p>
        </p:txBody>
      </p:sp>
      <p:sp>
        <p:nvSpPr>
          <p:cNvPr id="22" name="TextBox 21"/>
          <p:cNvSpPr txBox="1"/>
          <p:nvPr/>
        </p:nvSpPr>
        <p:spPr>
          <a:xfrm>
            <a:off x="85344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latin typeface="Times New Roman" pitchFamily="18" charset="0"/>
                <a:cs typeface="Times New Roman" pitchFamily="18" charset="0"/>
              </a:rPr>
              <a:t>The twelfth  digit in an adjustment/ void TCN will either be:</a:t>
            </a:r>
          </a:p>
          <a:p>
            <a:endParaRPr lang="en-US" sz="2400" b="1" dirty="0">
              <a:solidFill>
                <a:srgbClr val="000000"/>
              </a:solidFill>
              <a:latin typeface="Times New Roman" pitchFamily="18" charset="0"/>
              <a:cs typeface="Times New Roman" pitchFamily="18" charset="0"/>
            </a:endParaRPr>
          </a:p>
          <a:p>
            <a:r>
              <a:rPr lang="en-US" sz="2400" b="1" dirty="0">
                <a:solidFill>
                  <a:srgbClr val="000000"/>
                </a:solidFill>
                <a:latin typeface="Times New Roman" pitchFamily="18" charset="0"/>
                <a:cs typeface="Times New Roman" pitchFamily="18" charset="0"/>
              </a:rPr>
              <a:t>1=  Debit</a:t>
            </a:r>
          </a:p>
          <a:p>
            <a:r>
              <a:rPr lang="en-US" sz="2400" b="1" dirty="0">
                <a:solidFill>
                  <a:srgbClr val="000000"/>
                </a:solidFill>
                <a:latin typeface="Times New Roman" pitchFamily="18" charset="0"/>
                <a:cs typeface="Times New Roman" pitchFamily="18" charset="0"/>
              </a:rPr>
              <a:t>2= Credit</a:t>
            </a:r>
          </a:p>
        </p:txBody>
      </p:sp>
      <p:cxnSp>
        <p:nvCxnSpPr>
          <p:cNvPr id="6" name="Straight Connector 5"/>
          <p:cNvCxnSpPr/>
          <p:nvPr/>
        </p:nvCxnSpPr>
        <p:spPr bwMode="auto">
          <a:xfrm>
            <a:off x="9022080" y="1743660"/>
            <a:ext cx="2804160" cy="0"/>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902208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11/10/2017</a:t>
            </a:r>
            <a:endParaRPr lang="en-US" dirty="0">
              <a:solidFill>
                <a:prstClr val="black">
                  <a:tint val="75000"/>
                </a:prstClr>
              </a:solidFill>
            </a:endParaRPr>
          </a:p>
        </p:txBody>
      </p:sp>
    </p:spTree>
    <p:extLst>
      <p:ext uri="{BB962C8B-B14F-4D97-AF65-F5344CB8AC3E}">
        <p14:creationId xmlns:p14="http://schemas.microsoft.com/office/powerpoint/2010/main" val="120863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995</TotalTime>
  <Words>912</Words>
  <Application>Microsoft Office PowerPoint</Application>
  <PresentationFormat>Custom</PresentationFormat>
  <Paragraphs>193</Paragraphs>
  <Slides>36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Museo Sans For Dell</vt:lpstr>
      <vt:lpstr>Tahoma</vt:lpstr>
      <vt:lpstr>Times New Roman</vt:lpstr>
      <vt:lpstr>Trebuchet MS</vt:lpstr>
      <vt:lpstr>Wingdings</vt:lpstr>
      <vt:lpstr>Conduent_PPT_Template_White_6Jan</vt:lpstr>
      <vt:lpstr>1_Conduent_PPT_Template_White_6Jan</vt:lpstr>
      <vt:lpstr>DD Waiver Online Claim Entry  CMS-1500</vt:lpstr>
      <vt:lpstr>Resources</vt:lpstr>
      <vt:lpstr>Topics of this Workshop - Webinar</vt:lpstr>
      <vt:lpstr>Important State Websites</vt:lpstr>
      <vt:lpstr>Claim Form Instructions</vt:lpstr>
      <vt:lpstr>Where Do I Get a Copy of Claim Form Instructions? </vt:lpstr>
      <vt:lpstr>Where Do I Get a Copy of Claim Form Instructions?</vt:lpstr>
      <vt:lpstr>Timely Filing</vt:lpstr>
      <vt:lpstr>PowerPoint Presentation</vt:lpstr>
      <vt:lpstr>Timely Filing Denials</vt:lpstr>
      <vt:lpstr>National Corrective Coding Initiative (NCCI)</vt:lpstr>
      <vt:lpstr>NCCI</vt:lpstr>
      <vt:lpstr>NCCI</vt:lpstr>
      <vt:lpstr>Add/Manage Templates</vt:lpstr>
      <vt:lpstr>Online Claims Entry</vt:lpstr>
      <vt:lpstr>CMS 1500 – Create a Claim Template</vt:lpstr>
      <vt:lpstr>CMS 1500 - Add Claim Template</vt:lpstr>
      <vt:lpstr>CMS 1500 - Add Claim Template</vt:lpstr>
      <vt:lpstr>CMS 1500 Manage Templates</vt:lpstr>
      <vt:lpstr>Medicaid Primary Claim Forms</vt:lpstr>
      <vt:lpstr>Online Claims Entry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lpstr>Thank you</vt:lpstr>
      <vt:lpstr>Resources</vt:lpstr>
      <vt:lpstr>PowerPoint Presentation</vt:lpstr>
    </vt:vector>
  </TitlesOfParts>
  <Company>ACS - A Xerox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60</cp:revision>
  <dcterms:created xsi:type="dcterms:W3CDTF">2017-01-18T18:41:02Z</dcterms:created>
  <dcterms:modified xsi:type="dcterms:W3CDTF">2017-12-14T12:49:03Z</dcterms:modified>
</cp:coreProperties>
</file>